
<file path=[Content_Types].xml><?xml version="1.0" encoding="utf-8"?>
<Types xmlns="http://schemas.openxmlformats.org/package/2006/content-types">
  <Default Extension="jpeg" ContentType="image/jpeg"/>
  <Default Extension="JPG" ContentType="image/.jp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0"/>
  </p:handoutMasterIdLst>
  <p:sldIdLst>
    <p:sldId id="283" r:id="rId3"/>
    <p:sldId id="280" r:id="rId5"/>
    <p:sldId id="271" r:id="rId6"/>
    <p:sldId id="279" r:id="rId7"/>
    <p:sldId id="287" r:id="rId8"/>
    <p:sldId id="290" r:id="rId9"/>
    <p:sldId id="291" r:id="rId10"/>
    <p:sldId id="293" r:id="rId11"/>
    <p:sldId id="294" r:id="rId12"/>
    <p:sldId id="292" r:id="rId13"/>
    <p:sldId id="295" r:id="rId14"/>
    <p:sldId id="272" r:id="rId15"/>
    <p:sldId id="281" r:id="rId16"/>
    <p:sldId id="289" r:id="rId17"/>
    <p:sldId id="284" r:id="rId18"/>
    <p:sldId id="282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1" userDrawn="1">
          <p15:clr>
            <a:srgbClr val="A4A3A4"/>
          </p15:clr>
        </p15:guide>
        <p15:guide id="2" orient="horz" pos="3793" userDrawn="1">
          <p15:clr>
            <a:srgbClr val="A4A3A4"/>
          </p15:clr>
        </p15:guide>
        <p15:guide id="3" orient="horz" pos="1090" userDrawn="1">
          <p15:clr>
            <a:srgbClr val="A4A3A4"/>
          </p15:clr>
        </p15:guide>
        <p15:guide id="4" orient="horz" pos="2628" userDrawn="1">
          <p15:clr>
            <a:srgbClr val="A4A3A4"/>
          </p15:clr>
        </p15:guide>
        <p15:guide id="5" orient="horz" pos="3594" userDrawn="1">
          <p15:clr>
            <a:srgbClr val="A4A3A4"/>
          </p15:clr>
        </p15:guide>
        <p15:guide id="6" pos="3775" userDrawn="1">
          <p15:clr>
            <a:srgbClr val="A4A3A4"/>
          </p15:clr>
        </p15:guide>
        <p15:guide id="7" pos="3932" userDrawn="1">
          <p15:clr>
            <a:srgbClr val="A4A3A4"/>
          </p15:clr>
        </p15:guide>
        <p15:guide id="8" pos="4887" userDrawn="1">
          <p15:clr>
            <a:srgbClr val="A4A3A4"/>
          </p15:clr>
        </p15:guide>
        <p15:guide id="9" pos="5047" userDrawn="1">
          <p15:clr>
            <a:srgbClr val="A4A3A4"/>
          </p15:clr>
        </p15:guide>
        <p15:guide id="10" pos="2600" userDrawn="1">
          <p15:clr>
            <a:srgbClr val="A4A3A4"/>
          </p15:clr>
        </p15:guide>
        <p15:guide id="11" pos="2796" userDrawn="1">
          <p15:clr>
            <a:srgbClr val="A4A3A4"/>
          </p15:clr>
        </p15:guide>
        <p15:guide id="12" pos="1646" userDrawn="1">
          <p15:clr>
            <a:srgbClr val="A4A3A4"/>
          </p15:clr>
        </p15:guide>
        <p15:guide id="13" pos="1431" userDrawn="1">
          <p15:clr>
            <a:srgbClr val="A4A3A4"/>
          </p15:clr>
        </p15:guide>
        <p15:guide id="14" pos="453" userDrawn="1">
          <p15:clr>
            <a:srgbClr val="A4A3A4"/>
          </p15:clr>
        </p15:guide>
        <p15:guide id="15" pos="6048" userDrawn="1">
          <p15:clr>
            <a:srgbClr val="A4A3A4"/>
          </p15:clr>
        </p15:guide>
        <p15:guide id="16" pos="6277" userDrawn="1">
          <p15:clr>
            <a:srgbClr val="A4A3A4"/>
          </p15:clr>
        </p15:guide>
        <p15:guide id="17" pos="71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7" autoAdjust="0"/>
  </p:normalViewPr>
  <p:slideViewPr>
    <p:cSldViewPr showGuides="1">
      <p:cViewPr varScale="1">
        <p:scale>
          <a:sx n="80" d="100"/>
          <a:sy n="80" d="100"/>
        </p:scale>
        <p:origin x="58" y="240"/>
      </p:cViewPr>
      <p:guideLst>
        <p:guide orient="horz" pos="311"/>
        <p:guide orient="horz" pos="3793"/>
        <p:guide orient="horz" pos="1090"/>
        <p:guide orient="horz" pos="2628"/>
        <p:guide orient="horz" pos="3594"/>
        <p:guide pos="3775"/>
        <p:guide pos="3932"/>
        <p:guide pos="4887"/>
        <p:guide pos="5047"/>
        <p:guide pos="2600"/>
        <p:guide pos="2796"/>
        <p:guide pos="1646"/>
        <p:guide pos="1431"/>
        <p:guide pos="453"/>
        <p:guide pos="6048"/>
        <p:guide pos="6277"/>
        <p:guide pos="71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9" d="100"/>
          <a:sy n="99" d="100"/>
        </p:scale>
        <p:origin x="-3540" y="-96"/>
      </p:cViewPr>
      <p:guideLst>
        <p:guide orient="horz" pos="2908"/>
        <p:guide pos="215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1FACE7-88CD-4F4C-9CC1-9E3F3891CF46}" type="datetimeFigureOut">
              <a:rPr lang="de-DE" smtClean="0"/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C2AE84-3E6E-40F1-A12B-0EB6A4219690}" type="slidenum">
              <a:rPr lang="de-DE" smtClean="0"/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3CD22-74D6-4DB4-B461-11E0308C10E9}" type="datetimeFigureOut">
              <a:rPr lang="de-DE" smtClean="0"/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 smtClean="0"/>
              <a:t>Textmasterformat bearbeiten</a:t>
            </a:r>
            <a:endParaRPr lang="de-DE" dirty="0" smtClean="0"/>
          </a:p>
          <a:p>
            <a:pPr lvl="1"/>
            <a:r>
              <a:rPr lang="de-DE" dirty="0" smtClean="0"/>
              <a:t>Zweite Ebene</a:t>
            </a:r>
            <a:endParaRPr lang="de-DE" dirty="0" smtClean="0"/>
          </a:p>
          <a:p>
            <a:pPr lvl="2"/>
            <a:r>
              <a:rPr lang="de-DE" dirty="0" smtClean="0"/>
              <a:t>Dritte Ebene</a:t>
            </a:r>
            <a:endParaRPr lang="de-DE" dirty="0" smtClean="0"/>
          </a:p>
          <a:p>
            <a:pPr lvl="3"/>
            <a:r>
              <a:rPr lang="de-DE" dirty="0" smtClean="0"/>
              <a:t>Vierte Ebene</a:t>
            </a:r>
            <a:endParaRPr lang="de-DE" dirty="0" smtClean="0"/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0CE7C9-914B-45C3-9E78-364F3DBE7B3D}" type="slidenum">
              <a:rPr lang="de-DE" smtClean="0"/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0" hangingPunct="1">
      <a:buFont typeface="Arial" panose="020B0604020202020204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58775" indent="-171450" algn="l" defTabSz="914400" rtl="0" eaLnBrk="1" latinLnBrk="0" hangingPunct="1">
      <a:buFont typeface="Arial" panose="020B0604020202020204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538480" indent="-171450" algn="l" defTabSz="914400" rtl="0" eaLnBrk="1" latinLnBrk="0" hangingPunct="1">
      <a:buFont typeface="Arial" panose="020B0604020202020204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725805" indent="-171450" algn="l" defTabSz="914400" rtl="0" eaLnBrk="1" latinLnBrk="0" hangingPunct="1">
      <a:buFont typeface="Arial" panose="020B0604020202020204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894080" indent="-171450" algn="l" defTabSz="914400" rtl="0" eaLnBrk="1" latinLnBrk="0" hangingPunct="1">
      <a:buFont typeface="Arial" panose="020B0604020202020204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Folienbildplatzhalt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platzhalter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de-DE" altLang="en-US"/>
              <a:t>Innen oder Außen</a:t>
            </a:r>
            <a:endParaRPr lang="de-DE" altLang="en-US"/>
          </a:p>
          <a:p>
            <a:r>
              <a:rPr lang="de-DE" altLang="en-US"/>
              <a:t>Zu Gesundheitlichen, Wissenschaftlichen oder Hobbymäßigen Messabsichten</a:t>
            </a:r>
            <a:endParaRPr lang="de-DE" altLang="en-US"/>
          </a:p>
          <a:p>
            <a:r>
              <a:rPr lang="de-DE" altLang="en-US"/>
              <a:t>Für einen einzigen Messwert oder mehrere Integrationen</a:t>
            </a:r>
            <a:endParaRPr lang="de-DE" altLang="en-US"/>
          </a:p>
          <a:p>
            <a:r>
              <a:rPr lang="de-DE" altLang="en-US"/>
              <a:t>Zusätzlich auch noch kostengünstig oder sogar in weiteren Projekten verwendbar</a:t>
            </a:r>
            <a:endParaRPr lang="de-DE" altLang="en-US"/>
          </a:p>
          <a:p>
            <a:pPr marL="0" indent="0">
              <a:buNone/>
            </a:pPr>
            <a:endParaRPr lang="de-DE" altLang="en-US"/>
          </a:p>
          <a:p>
            <a:r>
              <a:rPr lang="de-DE" altLang="en-US"/>
              <a:t>Wenn ihr nach einer vielfältig einsetzbaren Lösung sucht, die erweiterbar, Cloudbasiert und mit einem Frontend versehen ist -&gt; DIES IST DAS PRODUKT EURER WAHL</a:t>
            </a:r>
            <a:endParaRPr lang="de-DE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Folienbildplatzhalt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platzhalter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de-DE" altLang="en-US"/>
              <a:t>Der Controller verbindet sich mit dem MQTT-Server und wartet auf einen Befehl</a:t>
            </a:r>
            <a:endParaRPr lang="de-DE" altLang="en-US"/>
          </a:p>
          <a:p>
            <a:r>
              <a:rPr lang="de-DE" altLang="en-US"/>
              <a:t>Server sendet den Befehl zum Messen und wartet auf eine Antwort-&gt; Sensorbetrieb wird für einen Zyklus gestartet -&gt; Daten werden gesammelt und per MQTT verschickt</a:t>
            </a:r>
            <a:endParaRPr lang="de-DE" altLang="en-US"/>
          </a:p>
          <a:p>
            <a:r>
              <a:rPr lang="de-DE" altLang="en-US"/>
              <a:t>Server speichert die Daten in der Datenbank, wartet während des Passierens des Intervalls (in der Cloudkonfiguration pro Controller gespeichert) und sendet erneut einen Befehl zum Messen</a:t>
            </a:r>
            <a:endParaRPr lang="de-DE" altLang="en-US"/>
          </a:p>
          <a:p>
            <a:r>
              <a:rPr lang="de-DE" altLang="en-US"/>
              <a:t>Die Internetseite erhält über API-Zugriffe alle Messdaten innerhalb eines Zeitraums (momentan statisch eingestellt) und alle bearbeitbaren Controller-Einstellungen</a:t>
            </a:r>
            <a:endParaRPr lang="de-DE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Folienbildplatzhalt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platzhalter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de-DE" altLang="en-US"/>
              <a:t>Aufbau meiner eigenen IoT-Infrastruktur für das Haus: Luftqualitätsmessung sinnvoll (Haus alt, schlecht durchplant, Durchlüftung samt Prüfung notwendig; ich Asthmatiker)</a:t>
            </a:r>
            <a:endParaRPr lang="de-DE" altLang="en-US"/>
          </a:p>
          <a:p>
            <a:endParaRPr lang="de-DE" altLang="en-US"/>
          </a:p>
          <a:p>
            <a:r>
              <a:rPr lang="de-DE" altLang="en-US"/>
              <a:t>Messgeräte (die genau sind) kosten viel Geld und sind sperrig (Bild 1); liefern gute Ergebnisse, erfordern aber ein weiteres System zur Ergebnisverwaltung</a:t>
            </a:r>
            <a:endParaRPr lang="de-DE" altLang="en-US"/>
          </a:p>
          <a:p>
            <a:r>
              <a:rPr lang="de-DE" altLang="en-US"/>
              <a:t>Genauere Portable Messgeräte sind ebenfalls kostenintensiv und liefern meißt keine Cloud- oder Verbindungsfunktionalität (Bild 2)</a:t>
            </a:r>
            <a:endParaRPr lang="de-DE" altLang="en-US"/>
          </a:p>
          <a:p>
            <a:r>
              <a:rPr lang="de-DE" altLang="en-US"/>
              <a:t>Oft verbreitet: Bluetooth-Anbindung mit App, wobei nicht alle erwünschten Messwerte abgedeckt werden können</a:t>
            </a:r>
            <a:endParaRPr lang="de-DE" altLang="en-US"/>
          </a:p>
          <a:p>
            <a:endParaRPr lang="de-DE" altLang="en-US"/>
          </a:p>
          <a:p>
            <a:r>
              <a:rPr lang="de-DE" altLang="en-US"/>
              <a:t>Ziel: Erweiterbarer Controller als IoT-Endpunkt, der mit einer Cloud verbunden ist, wobei durch eine Webanwendung Konfiguration und Dateneinsicht erfolgen soll.</a:t>
            </a:r>
            <a:endParaRPr lang="de-DE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Folienbildplatzhalt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platzhalter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de-DE" altLang="en-US"/>
              <a:t>Ursprünglicher Zeitplan (Noch als Gruppenverband formuliert)</a:t>
            </a:r>
            <a:endParaRPr lang="de-DE" altLang="en-US"/>
          </a:p>
          <a:p>
            <a:endParaRPr lang="de-DE" altLang="en-US"/>
          </a:p>
          <a:p>
            <a:r>
              <a:rPr lang="de-DE" altLang="en-US"/>
              <a:t>Ich: Controllerbau (Sensoranbindung; Ausrichtung auf MQTT-Protokollnutzung beim Datenversand) + Geben einer Schnittstelle zur Verbindung</a:t>
            </a:r>
            <a:endParaRPr lang="de-DE" altLang="en-US"/>
          </a:p>
          <a:p>
            <a:r>
              <a:rPr lang="de-DE" altLang="en-US"/>
              <a:t>Robert: Schaffung der Cloud-Infrastruktur: Aufstellung einer Datenbank samt MQTT-Verbindung und API Einrichtung</a:t>
            </a:r>
            <a:endParaRPr lang="de-DE" altLang="en-US"/>
          </a:p>
          <a:p>
            <a:r>
              <a:rPr lang="de-DE" altLang="en-US"/>
              <a:t>Pascal: Frontend-Entwicklung und anbindung an die Cloud</a:t>
            </a:r>
            <a:endParaRPr lang="de-DE" altLang="en-US"/>
          </a:p>
          <a:p>
            <a:endParaRPr lang="de-DE" altLang="en-US"/>
          </a:p>
          <a:p>
            <a:r>
              <a:rPr lang="de-DE" altLang="en-US"/>
              <a:t>Plötzlich: BOOM!!!</a:t>
            </a:r>
            <a:endParaRPr lang="de-DE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Folienbildplatzhalt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platzhalter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de-DE" altLang="en-US"/>
              <a:t>Ich habe so ziemlich alles getan (zunächst Controllerbau, danach Bau der Internetseite und letztendlich Erstellung der Cloud)</a:t>
            </a:r>
            <a:endParaRPr lang="de-DE" altLang="en-US"/>
          </a:p>
          <a:p>
            <a:r>
              <a:rPr lang="de-DE" altLang="en-US" b="1"/>
              <a:t>SPUT </a:t>
            </a:r>
            <a:r>
              <a:rPr lang="de-DE" altLang="en-US"/>
              <a:t>in der „letzten Woche vor der Angst“, da ich eine „deploybare“ Anwendung bauen sollte...</a:t>
            </a:r>
            <a:endParaRPr lang="de-DE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Folienbildplatzhalt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platzhalter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de-DE" altLang="en-US"/>
              <a:t>Demonstration des Controllers (Reales Objekt ZEIGEN)</a:t>
            </a:r>
            <a:endParaRPr lang="de-DE" altLang="en-US"/>
          </a:p>
          <a:p>
            <a:endParaRPr lang="de-DE" altLang="en-US"/>
          </a:p>
          <a:p>
            <a:pPr marL="0" indent="0">
              <a:buNone/>
            </a:pPr>
            <a:r>
              <a:rPr lang="de-DE" altLang="en-US"/>
              <a:t>Funktionen</a:t>
            </a:r>
            <a:endParaRPr lang="de-DE" altLang="en-US"/>
          </a:p>
          <a:p>
            <a:r>
              <a:rPr lang="de-DE" altLang="en-US"/>
              <a:t>Ausdehnbar anhand der Funktionen und Sensoren (Anschließen und in Code einbinden), </a:t>
            </a:r>
            <a:br>
              <a:rPr lang="de-DE" altLang="en-US"/>
            </a:br>
            <a:r>
              <a:rPr lang="de-DE" altLang="en-US"/>
              <a:t>Momentan nur </a:t>
            </a:r>
            <a:r>
              <a:rPr lang="de-DE" altLang="en-US" b="1"/>
              <a:t>SDS011</a:t>
            </a:r>
            <a:r>
              <a:rPr lang="de-DE" altLang="en-US"/>
              <a:t>(PM-Partikel) und </a:t>
            </a:r>
            <a:r>
              <a:rPr lang="de-DE" altLang="en-US" b="1"/>
              <a:t>SCD41</a:t>
            </a:r>
            <a:r>
              <a:rPr lang="de-DE" altLang="en-US"/>
              <a:t>(co2, Temperatur, Luftfeuchtigkeit) Sensoren verbaut, mehr möglich</a:t>
            </a:r>
            <a:endParaRPr lang="de-DE" altLang="en-US"/>
          </a:p>
          <a:p>
            <a:r>
              <a:rPr lang="de-DE" altLang="en-US"/>
              <a:t>Normierte Halterung mit </a:t>
            </a:r>
            <a:r>
              <a:rPr lang="en-US" altLang="de-DE"/>
              <a:t>1/4" Zoll Gewinde</a:t>
            </a:r>
            <a:r>
              <a:rPr lang="de-DE" altLang="en-US">
                <a:latin typeface="Calibri" panose="020F0502020204030204" charset="0"/>
              </a:rPr>
              <a:t>: einfache Fixierung durch erworbenes Stativ</a:t>
            </a:r>
            <a:endParaRPr lang="de-DE" altLang="en-US">
              <a:latin typeface="Calibri" panose="020F0502020204030204" charset="0"/>
            </a:endParaRPr>
          </a:p>
          <a:p>
            <a:r>
              <a:rPr lang="de-DE" altLang="en-US">
                <a:latin typeface="Calibri" panose="020F0502020204030204" charset="0"/>
              </a:rPr>
              <a:t>Controller ist KONFIGURIERBAR in einer DATEI; Kommunikation über MQTT mit dem Zielserver, unterstützt TLS-Verschlüsselung</a:t>
            </a:r>
            <a:endParaRPr lang="de-DE" altLang="en-US"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Folienbildplatzhalt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platzhalter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de-DE" altLang="en-US"/>
              <a:t>Demonstration des Controllers (Reales Objekt ZEIGEN)</a:t>
            </a:r>
            <a:endParaRPr lang="de-DE" altLang="en-US"/>
          </a:p>
          <a:p>
            <a:endParaRPr lang="de-DE" altLang="en-US"/>
          </a:p>
          <a:p>
            <a:pPr marL="0" indent="0">
              <a:buNone/>
            </a:pPr>
            <a:r>
              <a:rPr lang="de-DE" altLang="en-US"/>
              <a:t>Funktionen</a:t>
            </a:r>
            <a:endParaRPr lang="de-DE" altLang="en-US"/>
          </a:p>
          <a:p>
            <a:r>
              <a:rPr lang="de-DE" altLang="en-US"/>
              <a:t>Ausdehnbar anhand der Funktionen und Sensoren (Anschließen und in Code einbinden), </a:t>
            </a:r>
            <a:br>
              <a:rPr lang="de-DE" altLang="en-US"/>
            </a:br>
            <a:r>
              <a:rPr lang="de-DE" altLang="en-US"/>
              <a:t>Momentan nur </a:t>
            </a:r>
            <a:r>
              <a:rPr lang="de-DE" altLang="en-US" b="1"/>
              <a:t>SDS011</a:t>
            </a:r>
            <a:r>
              <a:rPr lang="de-DE" altLang="en-US"/>
              <a:t>(PM-Partikel) und </a:t>
            </a:r>
            <a:r>
              <a:rPr lang="de-DE" altLang="en-US" b="1"/>
              <a:t>SCD41</a:t>
            </a:r>
            <a:r>
              <a:rPr lang="de-DE" altLang="en-US"/>
              <a:t>(co2, Temperatur, Luftfeuchtigkeit) Sensoren verbaut, mehr möglich</a:t>
            </a:r>
            <a:endParaRPr lang="de-DE" altLang="en-US"/>
          </a:p>
          <a:p>
            <a:r>
              <a:rPr lang="de-DE" altLang="en-US"/>
              <a:t>Normierte Halterung mit </a:t>
            </a:r>
            <a:r>
              <a:rPr lang="en-US" altLang="de-DE"/>
              <a:t>1/4" Zoll Gewinde</a:t>
            </a:r>
            <a:r>
              <a:rPr lang="de-DE" altLang="en-US">
                <a:latin typeface="Calibri" panose="020F0502020204030204" charset="0"/>
              </a:rPr>
              <a:t>: einfache Fixierung durch erworbenes Stativ</a:t>
            </a:r>
            <a:endParaRPr lang="de-DE" altLang="en-US">
              <a:latin typeface="Calibri" panose="020F0502020204030204" charset="0"/>
            </a:endParaRPr>
          </a:p>
          <a:p>
            <a:r>
              <a:rPr lang="de-DE" altLang="en-US">
                <a:latin typeface="Calibri" panose="020F0502020204030204" charset="0"/>
              </a:rPr>
              <a:t>Controller ist KONFIGURIERBAR in einer DATEI; Kommunikation über MQTT mit dem Zielserver, unterstützt TLS-Verschlüsselung</a:t>
            </a:r>
            <a:endParaRPr lang="de-DE" altLang="en-US"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Folienbildplatzhalt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platzhalter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de-DE" altLang="en-US"/>
              <a:t>Demonstration des Controllers (Reales Objekt ZEIGEN)</a:t>
            </a:r>
            <a:endParaRPr lang="de-DE" altLang="en-US"/>
          </a:p>
          <a:p>
            <a:endParaRPr lang="de-DE" altLang="en-US"/>
          </a:p>
          <a:p>
            <a:pPr marL="0" indent="0">
              <a:buNone/>
            </a:pPr>
            <a:r>
              <a:rPr lang="de-DE" altLang="en-US"/>
              <a:t>Funktionen</a:t>
            </a:r>
            <a:endParaRPr lang="de-DE" altLang="en-US"/>
          </a:p>
          <a:p>
            <a:r>
              <a:rPr lang="de-DE" altLang="en-US"/>
              <a:t>Ausdehnbar anhand der Funktionen und Sensoren (Anschließen und in Code einbinden), </a:t>
            </a:r>
            <a:br>
              <a:rPr lang="de-DE" altLang="en-US"/>
            </a:br>
            <a:r>
              <a:rPr lang="de-DE" altLang="en-US"/>
              <a:t>Momentan nur </a:t>
            </a:r>
            <a:r>
              <a:rPr lang="de-DE" altLang="en-US" b="1"/>
              <a:t>SDS011</a:t>
            </a:r>
            <a:r>
              <a:rPr lang="de-DE" altLang="en-US"/>
              <a:t>(PM-Partikel) und </a:t>
            </a:r>
            <a:r>
              <a:rPr lang="de-DE" altLang="en-US" b="1"/>
              <a:t>SCD41</a:t>
            </a:r>
            <a:r>
              <a:rPr lang="de-DE" altLang="en-US"/>
              <a:t>(co2, Temperatur, Luftfeuchtigkeit) Sensoren verbaut, mehr möglich</a:t>
            </a:r>
            <a:endParaRPr lang="de-DE" altLang="en-US"/>
          </a:p>
          <a:p>
            <a:r>
              <a:rPr lang="de-DE" altLang="en-US"/>
              <a:t>Normierte Halterung mit </a:t>
            </a:r>
            <a:r>
              <a:rPr lang="en-US" altLang="de-DE"/>
              <a:t>1/4" Zoll Gewinde</a:t>
            </a:r>
            <a:r>
              <a:rPr lang="de-DE" altLang="en-US">
                <a:latin typeface="Calibri" panose="020F0502020204030204" charset="0"/>
              </a:rPr>
              <a:t>: einfache Fixierung durch erworbenes Stativ</a:t>
            </a:r>
            <a:endParaRPr lang="de-DE" altLang="en-US">
              <a:latin typeface="Calibri" panose="020F0502020204030204" charset="0"/>
            </a:endParaRPr>
          </a:p>
          <a:p>
            <a:r>
              <a:rPr lang="de-DE" altLang="en-US">
                <a:latin typeface="Calibri" panose="020F0502020204030204" charset="0"/>
              </a:rPr>
              <a:t>Controller ist KONFIGURIERBAR in einer DATEI; Kommunikation über MQTT mit dem Zielserver, unterstützt TLS-Verschlüsselung</a:t>
            </a:r>
            <a:endParaRPr lang="de-DE" altLang="en-US"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Folienbildplatzhalt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platzhalter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de-DE" altLang="en-US">
                <a:latin typeface="Calibri" panose="020F0502020204030204" charset="0"/>
              </a:rPr>
              <a:t>Internetseite basiert auf React Web Framework</a:t>
            </a:r>
            <a:endParaRPr lang="de-DE" altLang="en-US">
              <a:latin typeface="Calibri" panose="020F0502020204030204" charset="0"/>
            </a:endParaRPr>
          </a:p>
          <a:p>
            <a:endParaRPr lang="de-DE" altLang="en-US">
              <a:latin typeface="Calibri" panose="020F0502020204030204" charset="0"/>
            </a:endParaRPr>
          </a:p>
          <a:p>
            <a:r>
              <a:rPr lang="de-DE" altLang="en-US">
                <a:latin typeface="Calibri" panose="020F0502020204030204" charset="0"/>
              </a:rPr>
              <a:t>Bestehend aus 3 Unterteilen: </a:t>
            </a:r>
            <a:br>
              <a:rPr lang="de-DE" altLang="en-US">
                <a:latin typeface="Calibri" panose="020F0502020204030204" charset="0"/>
              </a:rPr>
            </a:br>
            <a:r>
              <a:rPr lang="de-DE" altLang="en-US">
                <a:latin typeface="Calibri" panose="020F0502020204030204" charset="0"/>
              </a:rPr>
              <a:t>Analytics mit Diagrammen über die 5 Werte</a:t>
            </a:r>
            <a:br>
              <a:rPr lang="de-DE" altLang="en-US">
                <a:latin typeface="Calibri" panose="020F0502020204030204" charset="0"/>
              </a:rPr>
            </a:br>
            <a:r>
              <a:rPr lang="de-DE" altLang="en-US">
                <a:latin typeface="Calibri" panose="020F0502020204030204" charset="0"/>
              </a:rPr>
              <a:t>Controllers mit der Funktionalität: Geräte hinzufügen, Entfernen, Daten verarbeiten.</a:t>
            </a:r>
            <a:br>
              <a:rPr lang="de-DE" altLang="en-US">
                <a:latin typeface="Calibri" panose="020F0502020204030204" charset="0"/>
              </a:rPr>
            </a:br>
            <a:r>
              <a:rPr lang="de-DE" altLang="en-US">
                <a:latin typeface="Calibri" panose="020F0502020204030204" charset="0"/>
              </a:rPr>
              <a:t>About: Beschreibung des Projekts</a:t>
            </a:r>
            <a:endParaRPr lang="de-DE" altLang="en-US">
              <a:latin typeface="Calibri" panose="020F0502020204030204" charset="0"/>
            </a:endParaRPr>
          </a:p>
          <a:p>
            <a:endParaRPr lang="de-DE" altLang="en-US">
              <a:latin typeface="Calibri" panose="020F0502020204030204" charset="0"/>
            </a:endParaRPr>
          </a:p>
          <a:p>
            <a:r>
              <a:rPr lang="de-DE" altLang="en-US">
                <a:latin typeface="Calibri" panose="020F0502020204030204" charset="0"/>
              </a:rPr>
              <a:t>Daten werden durch die in der Cloud bereitgestellten API gesendet und erhalten.</a:t>
            </a:r>
            <a:endParaRPr lang="de-DE" altLang="en-US"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Folienbildplatzhalt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platzhalter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de-DE" altLang="en-US">
                <a:latin typeface="Calibri" panose="020F0502020204030204" charset="0"/>
              </a:rPr>
              <a:t>Internetseite basiert auf React Web Framework</a:t>
            </a:r>
            <a:endParaRPr lang="de-DE" altLang="en-US">
              <a:latin typeface="Calibri" panose="020F0502020204030204" charset="0"/>
            </a:endParaRPr>
          </a:p>
          <a:p>
            <a:endParaRPr lang="de-DE" altLang="en-US">
              <a:latin typeface="Calibri" panose="020F0502020204030204" charset="0"/>
            </a:endParaRPr>
          </a:p>
          <a:p>
            <a:r>
              <a:rPr lang="de-DE" altLang="en-US">
                <a:latin typeface="Calibri" panose="020F0502020204030204" charset="0"/>
              </a:rPr>
              <a:t>Bestehend aus 3 Unterteilen: </a:t>
            </a:r>
            <a:br>
              <a:rPr lang="de-DE" altLang="en-US">
                <a:latin typeface="Calibri" panose="020F0502020204030204" charset="0"/>
              </a:rPr>
            </a:br>
            <a:r>
              <a:rPr lang="de-DE" altLang="en-US">
                <a:latin typeface="Calibri" panose="020F0502020204030204" charset="0"/>
              </a:rPr>
              <a:t>Analytics mit Diagrammen über die 5 Werte</a:t>
            </a:r>
            <a:br>
              <a:rPr lang="de-DE" altLang="en-US">
                <a:latin typeface="Calibri" panose="020F0502020204030204" charset="0"/>
              </a:rPr>
            </a:br>
            <a:r>
              <a:rPr lang="de-DE" altLang="en-US">
                <a:latin typeface="Calibri" panose="020F0502020204030204" charset="0"/>
              </a:rPr>
              <a:t>Controllers mit der Funktionalität: Geräte hinzufügen, Entfernen, Daten verarbeiten.</a:t>
            </a:r>
            <a:br>
              <a:rPr lang="de-DE" altLang="en-US">
                <a:latin typeface="Calibri" panose="020F0502020204030204" charset="0"/>
              </a:rPr>
            </a:br>
            <a:r>
              <a:rPr lang="de-DE" altLang="en-US">
                <a:latin typeface="Calibri" panose="020F0502020204030204" charset="0"/>
              </a:rPr>
              <a:t>About: Beschreibung des Projekts</a:t>
            </a:r>
            <a:endParaRPr lang="de-DE" altLang="en-US">
              <a:latin typeface="Calibri" panose="020F0502020204030204" charset="0"/>
            </a:endParaRPr>
          </a:p>
          <a:p>
            <a:endParaRPr lang="de-DE" altLang="en-US">
              <a:latin typeface="Calibri" panose="020F0502020204030204" charset="0"/>
            </a:endParaRPr>
          </a:p>
          <a:p>
            <a:r>
              <a:rPr lang="de-DE" altLang="en-US">
                <a:latin typeface="Calibri" panose="020F0502020204030204" charset="0"/>
              </a:rPr>
              <a:t>Daten werden durch die in der Cloud bereitgestellten API gesendet und erhalten.</a:t>
            </a:r>
            <a:endParaRPr lang="de-DE" altLang="en-US"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 bwMode="gray">
          <a:xfrm>
            <a:off x="9696400" y="6010358"/>
            <a:ext cx="2511939" cy="8476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Rechteck 9"/>
          <p:cNvSpPr/>
          <p:nvPr userDrawn="1"/>
        </p:nvSpPr>
        <p:spPr bwMode="gray">
          <a:xfrm>
            <a:off x="0" y="6021389"/>
            <a:ext cx="3839749" cy="8350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 bwMode="gray">
          <a:xfrm>
            <a:off x="719403" y="1706948"/>
            <a:ext cx="10704248" cy="1506029"/>
          </a:xfrm>
        </p:spPr>
        <p:txBody>
          <a:bodyPr/>
          <a:lstStyle>
            <a:lvl1pPr>
              <a:defRPr sz="38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718851" y="3416300"/>
            <a:ext cx="10704800" cy="876300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B962C8B-B14F-4D97-AF65-F5344CB8AC3E}" type="datetime2">
              <a:rPr lang="en-US" dirty="0" smtClean="0"/>
            </a:fld>
            <a:endParaRPr lang="de-DE" dirty="0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smtClean="0"/>
              <a:t>Danilo Bleul (m30698) u.a.</a:t>
            </a:r>
            <a:endParaRPr lang="de-DE" dirty="0"/>
          </a:p>
        </p:txBody>
      </p:sp>
      <p:cxnSp>
        <p:nvCxnSpPr>
          <p:cNvPr id="13" name="Gerade Verbindung 12"/>
          <p:cNvCxnSpPr/>
          <p:nvPr userDrawn="1"/>
        </p:nvCxnSpPr>
        <p:spPr bwMode="gray">
          <a:xfrm>
            <a:off x="4246395" y="6201308"/>
            <a:ext cx="0" cy="65669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Bild 3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83" y="304328"/>
            <a:ext cx="4140000" cy="831724"/>
          </a:xfrm>
          <a:prstGeom prst="rect">
            <a:avLst/>
          </a:prstGeom>
        </p:spPr>
      </p:pic>
      <p:pic>
        <p:nvPicPr>
          <p:cNvPr id="16" name="Bild 3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27" y="6148673"/>
            <a:ext cx="2484000" cy="499034"/>
          </a:xfrm>
          <a:prstGeom prst="rect">
            <a:avLst/>
          </a:prstGeom>
        </p:spPr>
      </p:pic>
    </p:spTree>
  </p:cSld>
  <p:clrMapOvr>
    <a:masterClrMapping/>
  </p:clrMapOvr>
  <p:hf sldNum="0"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B962C8B-B14F-4D97-AF65-F5344CB8AC3E}" type="datetime2">
              <a:rPr lang="en-US" smtClean="0"/>
            </a:fld>
            <a:endParaRPr lang="de-DE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smtClean="0"/>
              <a:t>Danilo Bleul (m30698) u.a.</a:t>
            </a:r>
            <a:endParaRPr lang="de-DE"/>
          </a:p>
        </p:txBody>
      </p:sp>
      <p:sp>
        <p:nvSpPr>
          <p:cNvPr id="7" name="Bildplatzhalter 7"/>
          <p:cNvSpPr>
            <a:spLocks noGrp="1"/>
          </p:cNvSpPr>
          <p:nvPr>
            <p:ph type="pic" sz="quarter" idx="13"/>
          </p:nvPr>
        </p:nvSpPr>
        <p:spPr bwMode="gray">
          <a:xfrm>
            <a:off x="719667" y="1773238"/>
            <a:ext cx="5232400" cy="3887787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19667" y="5705438"/>
            <a:ext cx="5232400" cy="315951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de-DE" dirty="0" smtClean="0"/>
              <a:t>Bildunterschrift</a:t>
            </a:r>
            <a:endParaRPr lang="de-DE" dirty="0" smtClean="0"/>
          </a:p>
          <a:p>
            <a:pPr lvl="0"/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 bwMode="gray">
          <a:xfrm>
            <a:off x="6239934" y="1773238"/>
            <a:ext cx="5183717" cy="3887787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239934" y="5705438"/>
            <a:ext cx="5183717" cy="315951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de-DE" dirty="0" smtClean="0"/>
              <a:t>Bildunterschrift</a:t>
            </a:r>
            <a:endParaRPr lang="de-DE" dirty="0" smtClean="0"/>
          </a:p>
          <a:p>
            <a:pPr lvl="0"/>
            <a:endParaRPr lang="de-DE" dirty="0"/>
          </a:p>
        </p:txBody>
      </p:sp>
    </p:spTree>
  </p:cSld>
  <p:clrMapOvr>
    <a:masterClrMapping/>
  </p:clrMapOvr>
  <p:hf sldNum="0"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B962C8B-B14F-4D97-AF65-F5344CB8AC3E}" type="datetime2">
              <a:rPr lang="en-US" smtClean="0"/>
            </a:fld>
            <a:endParaRPr lang="de-DE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smtClean="0"/>
              <a:t>Danilo Bleul (m30698) u.a.</a:t>
            </a:r>
            <a:endParaRPr lang="de-DE"/>
          </a:p>
        </p:txBody>
      </p:sp>
      <p:sp>
        <p:nvSpPr>
          <p:cNvPr id="7" name="Bildplatzhalter 7"/>
          <p:cNvSpPr>
            <a:spLocks noGrp="1"/>
          </p:cNvSpPr>
          <p:nvPr>
            <p:ph type="pic" sz="quarter" idx="13"/>
          </p:nvPr>
        </p:nvSpPr>
        <p:spPr bwMode="gray">
          <a:xfrm>
            <a:off x="719668" y="1773239"/>
            <a:ext cx="3407833" cy="2519535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19668" y="4337185"/>
            <a:ext cx="3407833" cy="1684203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de-DE" dirty="0" smtClean="0"/>
              <a:t>Bildunterschrift</a:t>
            </a:r>
            <a:endParaRPr lang="de-DE" dirty="0" smtClean="0"/>
          </a:p>
          <a:p>
            <a:pPr lvl="0"/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 bwMode="gray">
          <a:xfrm>
            <a:off x="4415368" y="1773239"/>
            <a:ext cx="3361267" cy="2519535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4415368" y="4337185"/>
            <a:ext cx="3361267" cy="1684203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de-DE" dirty="0" smtClean="0"/>
              <a:t>Bildunterschrift</a:t>
            </a:r>
            <a:endParaRPr lang="de-DE" dirty="0" smtClean="0"/>
          </a:p>
          <a:p>
            <a:pPr lvl="0"/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 bwMode="gray">
          <a:xfrm>
            <a:off x="8064499" y="1773239"/>
            <a:ext cx="3359152" cy="2519535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2" name="Textplatzhalter 9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8064499" y="4337185"/>
            <a:ext cx="3359152" cy="1684203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de-DE" dirty="0" smtClean="0"/>
              <a:t>Bildunterschrift</a:t>
            </a:r>
            <a:endParaRPr lang="de-DE" dirty="0" smtClean="0"/>
          </a:p>
          <a:p>
            <a:pPr lvl="0"/>
            <a:endParaRPr lang="de-DE" dirty="0"/>
          </a:p>
        </p:txBody>
      </p:sp>
    </p:spTree>
  </p:cSld>
  <p:clrMapOvr>
    <a:masterClrMapping/>
  </p:clrMapOvr>
  <p:hf sldNum="0"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B962C8B-B14F-4D97-AF65-F5344CB8AC3E}" type="datetime2">
              <a:rPr lang="en-US" smtClean="0"/>
            </a:fld>
            <a:endParaRPr lang="de-DE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smtClean="0"/>
              <a:t>Danilo Bleul (m30698) u.a.</a:t>
            </a:r>
            <a:endParaRPr lang="de-DE"/>
          </a:p>
        </p:txBody>
      </p:sp>
    </p:spTree>
  </p:cSld>
  <p:clrMapOvr>
    <a:masterClrMapping/>
  </p:clrMapOvr>
  <p:hf sldNum="0"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B962C8B-B14F-4D97-AF65-F5344CB8AC3E}" type="datetime2">
              <a:rPr lang="en-US" smtClean="0"/>
            </a:fld>
            <a:endParaRPr lang="de-DE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smtClean="0"/>
              <a:t>Danilo Bleul (m30698) u.a.</a:t>
            </a:r>
            <a:endParaRPr lang="de-DE"/>
          </a:p>
        </p:txBody>
      </p:sp>
    </p:spTree>
  </p:cSld>
  <p:clrMapOvr>
    <a:masterClrMapping/>
  </p:clrMapOvr>
  <p:hf sldNum="0"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 bwMode="gray">
          <a:xfrm>
            <a:off x="9696400" y="6010358"/>
            <a:ext cx="2511939" cy="8476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Rechteck 9"/>
          <p:cNvSpPr/>
          <p:nvPr userDrawn="1"/>
        </p:nvSpPr>
        <p:spPr bwMode="gray">
          <a:xfrm>
            <a:off x="0" y="6021389"/>
            <a:ext cx="3839749" cy="8350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718851" y="1692000"/>
            <a:ext cx="10704800" cy="3969025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B962C8B-B14F-4D97-AF65-F5344CB8AC3E}" type="datetime2">
              <a:rPr lang="en-US" dirty="0" smtClean="0"/>
            </a:fld>
            <a:endParaRPr lang="de-DE" dirty="0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smtClean="0"/>
              <a:t>Danilo Bleul (m30698) u.a.</a:t>
            </a:r>
            <a:endParaRPr lang="de-DE" dirty="0"/>
          </a:p>
        </p:txBody>
      </p:sp>
      <p:cxnSp>
        <p:nvCxnSpPr>
          <p:cNvPr id="13" name="Gerade Verbindung 12"/>
          <p:cNvCxnSpPr/>
          <p:nvPr userDrawn="1"/>
        </p:nvCxnSpPr>
        <p:spPr bwMode="gray">
          <a:xfrm>
            <a:off x="4246395" y="6201308"/>
            <a:ext cx="0" cy="65669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Bild 3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83" y="304328"/>
            <a:ext cx="4140000" cy="831724"/>
          </a:xfrm>
          <a:prstGeom prst="rect">
            <a:avLst/>
          </a:prstGeom>
        </p:spPr>
      </p:pic>
      <p:pic>
        <p:nvPicPr>
          <p:cNvPr id="16" name="Bild 3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27" y="6148673"/>
            <a:ext cx="2484000" cy="499034"/>
          </a:xfrm>
          <a:prstGeom prst="rect">
            <a:avLst/>
          </a:prstGeom>
        </p:spPr>
      </p:pic>
    </p:spTree>
  </p:cSld>
  <p:clrMapOvr>
    <a:masterClrMapping/>
  </p:clrMapOvr>
  <p:hf sldNum="0"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renner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 bwMode="gray">
          <a:xfrm>
            <a:off x="9696400" y="6010358"/>
            <a:ext cx="2511939" cy="8476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Rechteck 9"/>
          <p:cNvSpPr/>
          <p:nvPr userDrawn="1"/>
        </p:nvSpPr>
        <p:spPr bwMode="gray">
          <a:xfrm>
            <a:off x="0" y="6021389"/>
            <a:ext cx="3839749" cy="8350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 bwMode="gray">
          <a:xfrm>
            <a:off x="719403" y="1706948"/>
            <a:ext cx="10704248" cy="1506029"/>
          </a:xfrm>
        </p:spPr>
        <p:txBody>
          <a:bodyPr/>
          <a:lstStyle>
            <a:lvl1pPr>
              <a:defRPr sz="38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720000" y="493200"/>
            <a:ext cx="10703651" cy="876300"/>
          </a:xfrm>
        </p:spPr>
        <p:txBody>
          <a:bodyPr/>
          <a:lstStyle>
            <a:lvl1pPr marL="0" indent="0" algn="l">
              <a:lnSpc>
                <a:spcPct val="95000"/>
              </a:lnSpc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B962C8B-B14F-4D97-AF65-F5344CB8AC3E}" type="datetime2">
              <a:rPr lang="en-US" dirty="0" smtClean="0"/>
            </a:fld>
            <a:endParaRPr lang="de-DE" dirty="0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smtClean="0"/>
              <a:t>Danilo Bleul (m30698) u.a.</a:t>
            </a:r>
            <a:endParaRPr lang="de-DE" dirty="0"/>
          </a:p>
        </p:txBody>
      </p:sp>
      <p:cxnSp>
        <p:nvCxnSpPr>
          <p:cNvPr id="13" name="Gerade Verbindung 12"/>
          <p:cNvCxnSpPr/>
          <p:nvPr userDrawn="1"/>
        </p:nvCxnSpPr>
        <p:spPr bwMode="gray">
          <a:xfrm>
            <a:off x="4246395" y="6201308"/>
            <a:ext cx="0" cy="65669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Bild 3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27" y="6148673"/>
            <a:ext cx="2484000" cy="499034"/>
          </a:xfrm>
          <a:prstGeom prst="rect">
            <a:avLst/>
          </a:prstGeom>
        </p:spPr>
      </p:pic>
    </p:spTree>
  </p:cSld>
  <p:clrMapOvr>
    <a:masterClrMapping/>
  </p:clrMapOvr>
  <p:hf sldNum="0"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 (20p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0"/>
            <a:r>
              <a:rPr lang="de-DE" smtClean="0"/>
              <a:t>Formatvorlagen des Textmasters bearbeiten</a:t>
            </a:r>
            <a:endParaRPr lang="de-DE" smtClean="0"/>
          </a:p>
          <a:p>
            <a:pPr lvl="1"/>
            <a:r>
              <a:rPr lang="de-DE" smtClean="0"/>
              <a:t>Zweite Ebene</a:t>
            </a:r>
            <a:endParaRPr lang="de-DE" smtClean="0"/>
          </a:p>
          <a:p>
            <a:pPr lvl="2"/>
            <a:r>
              <a:rPr lang="de-DE" smtClean="0"/>
              <a:t>Dritte Ebene</a:t>
            </a:r>
            <a:endParaRPr lang="de-DE" smtClean="0"/>
          </a:p>
          <a:p>
            <a:pPr lvl="3"/>
            <a:r>
              <a:rPr lang="de-DE" smtClean="0"/>
              <a:t>Vierte Ebene</a:t>
            </a:r>
            <a:endParaRPr lang="de-DE" smtClean="0"/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B962C8B-B14F-4D97-AF65-F5344CB8AC3E}" type="datetime2">
              <a:rPr lang="en-US" smtClean="0"/>
            </a:fld>
            <a:endParaRPr lang="de-DE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smtClean="0"/>
              <a:t>Danilo Bleul (m30698) u.a.</a:t>
            </a:r>
            <a:endParaRPr lang="de-DE"/>
          </a:p>
        </p:txBody>
      </p:sp>
    </p:spTree>
  </p:cSld>
  <p:clrMapOvr>
    <a:masterClrMapping/>
  </p:clrMapOvr>
  <p:hf sldNum="0"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2 Inhalte (20p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719667" y="1664804"/>
            <a:ext cx="5232400" cy="3996221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  <a:endParaRPr lang="de-DE" smtClean="0"/>
          </a:p>
          <a:p>
            <a:pPr lvl="1"/>
            <a:r>
              <a:rPr lang="de-DE" smtClean="0"/>
              <a:t>Zweite Ebene</a:t>
            </a:r>
            <a:endParaRPr lang="de-DE" smtClean="0"/>
          </a:p>
          <a:p>
            <a:pPr lvl="2"/>
            <a:r>
              <a:rPr lang="de-DE" smtClean="0"/>
              <a:t>Dritte Ebene</a:t>
            </a:r>
            <a:endParaRPr lang="de-DE" smtClean="0"/>
          </a:p>
          <a:p>
            <a:pPr lvl="3"/>
            <a:r>
              <a:rPr lang="de-DE" smtClean="0"/>
              <a:t>Vierte Ebene</a:t>
            </a:r>
            <a:endParaRPr lang="de-DE" smtClean="0"/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B962C8B-B14F-4D97-AF65-F5344CB8AC3E}" type="datetime2">
              <a:rPr lang="en-US" smtClean="0"/>
            </a:fld>
            <a:endParaRPr lang="de-DE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smtClean="0"/>
              <a:t>Danilo Bleul (m30698) u.a.</a:t>
            </a:r>
            <a:endParaRPr lang="de-DE"/>
          </a:p>
        </p:txBody>
      </p:sp>
      <p:sp>
        <p:nvSpPr>
          <p:cNvPr id="6" name="Inhaltsplatzhalter 2"/>
          <p:cNvSpPr>
            <a:spLocks noGrp="1"/>
          </p:cNvSpPr>
          <p:nvPr>
            <p:ph idx="12"/>
          </p:nvPr>
        </p:nvSpPr>
        <p:spPr bwMode="gray">
          <a:xfrm>
            <a:off x="6239934" y="1664804"/>
            <a:ext cx="5183717" cy="3996221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  <a:endParaRPr lang="de-DE" smtClean="0"/>
          </a:p>
          <a:p>
            <a:pPr lvl="1"/>
            <a:r>
              <a:rPr lang="de-DE" smtClean="0"/>
              <a:t>Zweite Ebene</a:t>
            </a:r>
            <a:endParaRPr lang="de-DE" smtClean="0"/>
          </a:p>
          <a:p>
            <a:pPr lvl="2"/>
            <a:r>
              <a:rPr lang="de-DE" smtClean="0"/>
              <a:t>Dritte Ebene</a:t>
            </a:r>
            <a:endParaRPr lang="de-DE" smtClean="0"/>
          </a:p>
          <a:p>
            <a:pPr lvl="3"/>
            <a:r>
              <a:rPr lang="de-DE" smtClean="0"/>
              <a:t>Vierte Ebene</a:t>
            </a:r>
            <a:endParaRPr lang="de-DE" smtClean="0"/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</p:cSld>
  <p:clrMapOvr>
    <a:masterClrMapping/>
  </p:clrMapOvr>
  <p:hf sldNum="0"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 (20p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B962C8B-B14F-4D97-AF65-F5344CB8AC3E}" type="datetime2">
              <a:rPr lang="en-US" smtClean="0"/>
            </a:fld>
            <a:endParaRPr lang="de-DE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smtClean="0"/>
              <a:t>Danilo Bleul (m30698) u.a.</a:t>
            </a:r>
            <a:endParaRPr lang="de-DE"/>
          </a:p>
        </p:txBody>
      </p:sp>
      <p:sp>
        <p:nvSpPr>
          <p:cNvPr id="6" name="Inhaltsplatzhalter 2"/>
          <p:cNvSpPr>
            <a:spLocks noGrp="1"/>
          </p:cNvSpPr>
          <p:nvPr>
            <p:ph idx="12"/>
          </p:nvPr>
        </p:nvSpPr>
        <p:spPr bwMode="gray">
          <a:xfrm>
            <a:off x="6239934" y="1664804"/>
            <a:ext cx="5183717" cy="3996221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  <a:endParaRPr lang="de-DE" smtClean="0"/>
          </a:p>
          <a:p>
            <a:pPr lvl="1"/>
            <a:r>
              <a:rPr lang="de-DE" smtClean="0"/>
              <a:t>Zweite Ebene</a:t>
            </a:r>
            <a:endParaRPr lang="de-DE" smtClean="0"/>
          </a:p>
          <a:p>
            <a:pPr lvl="2"/>
            <a:r>
              <a:rPr lang="de-DE" smtClean="0"/>
              <a:t>Dritte Ebene</a:t>
            </a:r>
            <a:endParaRPr lang="de-DE" smtClean="0"/>
          </a:p>
          <a:p>
            <a:pPr lvl="3"/>
            <a:r>
              <a:rPr lang="de-DE" smtClean="0"/>
              <a:t>Vierte Ebene</a:t>
            </a:r>
            <a:endParaRPr lang="de-DE" smtClean="0"/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 bwMode="gray">
          <a:xfrm>
            <a:off x="719667" y="1773238"/>
            <a:ext cx="5232400" cy="3887787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19667" y="5705438"/>
            <a:ext cx="5232400" cy="315951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de-DE" dirty="0" smtClean="0"/>
              <a:t>Bildunterschrift</a:t>
            </a:r>
            <a:endParaRPr lang="de-DE" dirty="0" smtClean="0"/>
          </a:p>
          <a:p>
            <a:pPr lvl="0"/>
            <a:endParaRPr lang="de-DE" dirty="0"/>
          </a:p>
        </p:txBody>
      </p:sp>
    </p:spTree>
  </p:cSld>
  <p:clrMapOvr>
    <a:masterClrMapping/>
  </p:clrMapOvr>
  <p:hf sldNum="0"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 (16p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719667" y="1691507"/>
            <a:ext cx="10703984" cy="3969519"/>
          </a:xfrm>
        </p:spPr>
        <p:txBody>
          <a:bodyPr/>
          <a:lstStyle>
            <a:lvl1pPr marL="180975" indent="-180975">
              <a:defRPr sz="1600"/>
            </a:lvl1pPr>
            <a:lvl2pPr marL="361950" indent="-180975">
              <a:defRPr sz="1600"/>
            </a:lvl2pPr>
            <a:lvl3pPr marL="542925" indent="-180975">
              <a:defRPr sz="1600"/>
            </a:lvl3pPr>
            <a:lvl4pPr marL="714375" indent="-171450">
              <a:defRPr sz="1600"/>
            </a:lvl4pPr>
            <a:lvl5pPr marL="895350" indent="-180975">
              <a:defRPr sz="1600"/>
            </a:lvl5pPr>
          </a:lstStyle>
          <a:p>
            <a:pPr lvl="0"/>
            <a:r>
              <a:rPr lang="de-DE" smtClean="0"/>
              <a:t>Formatvorlagen des Textmasters bearbeiten</a:t>
            </a:r>
            <a:endParaRPr lang="de-DE" smtClean="0"/>
          </a:p>
          <a:p>
            <a:pPr lvl="1"/>
            <a:r>
              <a:rPr lang="de-DE" smtClean="0"/>
              <a:t>Zweite Ebene</a:t>
            </a:r>
            <a:endParaRPr lang="de-DE" smtClean="0"/>
          </a:p>
          <a:p>
            <a:pPr lvl="2"/>
            <a:r>
              <a:rPr lang="de-DE" smtClean="0"/>
              <a:t>Dritte Ebene</a:t>
            </a:r>
            <a:endParaRPr lang="de-DE" smtClean="0"/>
          </a:p>
          <a:p>
            <a:pPr lvl="3"/>
            <a:r>
              <a:rPr lang="de-DE" smtClean="0"/>
              <a:t>Vierte Ebene</a:t>
            </a:r>
            <a:endParaRPr lang="de-DE" smtClean="0"/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B962C8B-B14F-4D97-AF65-F5344CB8AC3E}" type="datetime2">
              <a:rPr lang="en-US" smtClean="0"/>
            </a:fld>
            <a:endParaRPr lang="de-DE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smtClean="0"/>
              <a:t>Danilo Bleul (m30698) u.a.</a:t>
            </a:r>
            <a:endParaRPr lang="de-DE"/>
          </a:p>
        </p:txBody>
      </p:sp>
    </p:spTree>
  </p:cSld>
  <p:clrMapOvr>
    <a:masterClrMapping/>
  </p:clrMapOvr>
  <p:hf sldNum="0"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2 Inhalte (16p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719667" y="1691929"/>
            <a:ext cx="5232400" cy="3969096"/>
          </a:xfrm>
        </p:spPr>
        <p:txBody>
          <a:bodyPr/>
          <a:lstStyle>
            <a:lvl1pPr marL="180975" indent="-180975">
              <a:defRPr sz="1600"/>
            </a:lvl1pPr>
            <a:lvl2pPr marL="361950" indent="-180975">
              <a:defRPr sz="1600"/>
            </a:lvl2pPr>
            <a:lvl3pPr marL="542925" indent="-180975">
              <a:defRPr sz="1600"/>
            </a:lvl3pPr>
            <a:lvl4pPr marL="714375" indent="-171450">
              <a:defRPr sz="1600"/>
            </a:lvl4pPr>
            <a:lvl5pPr marL="895350" indent="-180975">
              <a:defRPr sz="1600"/>
            </a:lvl5pPr>
          </a:lstStyle>
          <a:p>
            <a:pPr lvl="0"/>
            <a:r>
              <a:rPr lang="de-DE" smtClean="0"/>
              <a:t>Formatvorlagen des Textmasters bearbeiten</a:t>
            </a:r>
            <a:endParaRPr lang="de-DE" smtClean="0"/>
          </a:p>
          <a:p>
            <a:pPr lvl="1"/>
            <a:r>
              <a:rPr lang="de-DE" smtClean="0"/>
              <a:t>Zweite Ebene</a:t>
            </a:r>
            <a:endParaRPr lang="de-DE" smtClean="0"/>
          </a:p>
          <a:p>
            <a:pPr lvl="2"/>
            <a:r>
              <a:rPr lang="de-DE" smtClean="0"/>
              <a:t>Dritte Ebene</a:t>
            </a:r>
            <a:endParaRPr lang="de-DE" smtClean="0"/>
          </a:p>
          <a:p>
            <a:pPr lvl="3"/>
            <a:r>
              <a:rPr lang="de-DE" smtClean="0"/>
              <a:t>Vierte Ebene</a:t>
            </a:r>
            <a:endParaRPr lang="de-DE" smtClean="0"/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B962C8B-B14F-4D97-AF65-F5344CB8AC3E}" type="datetime2">
              <a:rPr lang="en-US" smtClean="0"/>
            </a:fld>
            <a:endParaRPr lang="de-DE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smtClean="0"/>
              <a:t>Danilo Bleul (m30698) u.a.</a:t>
            </a:r>
            <a:endParaRPr lang="de-DE"/>
          </a:p>
        </p:txBody>
      </p:sp>
      <p:sp>
        <p:nvSpPr>
          <p:cNvPr id="6" name="Inhaltsplatzhalter 2"/>
          <p:cNvSpPr>
            <a:spLocks noGrp="1"/>
          </p:cNvSpPr>
          <p:nvPr>
            <p:ph idx="12"/>
          </p:nvPr>
        </p:nvSpPr>
        <p:spPr bwMode="gray">
          <a:xfrm>
            <a:off x="6239934" y="1691929"/>
            <a:ext cx="5183717" cy="3969096"/>
          </a:xfrm>
        </p:spPr>
        <p:txBody>
          <a:bodyPr/>
          <a:lstStyle>
            <a:lvl1pPr marL="180975" indent="-180975">
              <a:defRPr sz="1600"/>
            </a:lvl1pPr>
            <a:lvl2pPr marL="361950" indent="-180975">
              <a:defRPr sz="1600"/>
            </a:lvl2pPr>
            <a:lvl3pPr marL="542925" indent="-180975">
              <a:defRPr sz="1600"/>
            </a:lvl3pPr>
            <a:lvl4pPr marL="714375" indent="-171450">
              <a:defRPr sz="1600"/>
            </a:lvl4pPr>
            <a:lvl5pPr marL="895350" indent="-180975">
              <a:defRPr sz="1600"/>
            </a:lvl5pPr>
          </a:lstStyle>
          <a:p>
            <a:pPr lvl="0"/>
            <a:r>
              <a:rPr lang="de-DE" smtClean="0"/>
              <a:t>Formatvorlagen des Textmasters bearbeiten</a:t>
            </a:r>
            <a:endParaRPr lang="de-DE" smtClean="0"/>
          </a:p>
          <a:p>
            <a:pPr lvl="1"/>
            <a:r>
              <a:rPr lang="de-DE" smtClean="0"/>
              <a:t>Zweite Ebene</a:t>
            </a:r>
            <a:endParaRPr lang="de-DE" smtClean="0"/>
          </a:p>
          <a:p>
            <a:pPr lvl="2"/>
            <a:r>
              <a:rPr lang="de-DE" smtClean="0"/>
              <a:t>Dritte Ebene</a:t>
            </a:r>
            <a:endParaRPr lang="de-DE" smtClean="0"/>
          </a:p>
          <a:p>
            <a:pPr lvl="3"/>
            <a:r>
              <a:rPr lang="de-DE" smtClean="0"/>
              <a:t>Vierte Ebene</a:t>
            </a:r>
            <a:endParaRPr lang="de-DE" smtClean="0"/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</p:cSld>
  <p:clrMapOvr>
    <a:masterClrMapping/>
  </p:clrMapOvr>
  <p:hf sldNum="0"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 (16p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B962C8B-B14F-4D97-AF65-F5344CB8AC3E}" type="datetime2">
              <a:rPr lang="en-US" smtClean="0"/>
            </a:fld>
            <a:endParaRPr lang="de-DE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smtClean="0"/>
              <a:t>Danilo Bleul (m30698) u.a.</a:t>
            </a:r>
            <a:endParaRPr lang="de-DE"/>
          </a:p>
        </p:txBody>
      </p:sp>
      <p:sp>
        <p:nvSpPr>
          <p:cNvPr id="6" name="Inhaltsplatzhalter 2"/>
          <p:cNvSpPr>
            <a:spLocks noGrp="1"/>
          </p:cNvSpPr>
          <p:nvPr>
            <p:ph idx="12"/>
          </p:nvPr>
        </p:nvSpPr>
        <p:spPr bwMode="gray">
          <a:xfrm>
            <a:off x="6239934" y="1691929"/>
            <a:ext cx="5183717" cy="3969096"/>
          </a:xfrm>
        </p:spPr>
        <p:txBody>
          <a:bodyPr/>
          <a:lstStyle>
            <a:lvl1pPr marL="180975" indent="-180975">
              <a:defRPr sz="1600"/>
            </a:lvl1pPr>
            <a:lvl2pPr marL="361950" indent="-180975">
              <a:defRPr sz="1600"/>
            </a:lvl2pPr>
            <a:lvl3pPr marL="542925" indent="-180975">
              <a:defRPr sz="1600"/>
            </a:lvl3pPr>
            <a:lvl4pPr marL="714375" indent="-171450">
              <a:defRPr sz="1600"/>
            </a:lvl4pPr>
            <a:lvl5pPr marL="895350" indent="-180975">
              <a:defRPr sz="1600"/>
            </a:lvl5pPr>
          </a:lstStyle>
          <a:p>
            <a:pPr lvl="0"/>
            <a:r>
              <a:rPr lang="de-DE" smtClean="0"/>
              <a:t>Formatvorlagen des Textmasters bearbeiten</a:t>
            </a:r>
            <a:endParaRPr lang="de-DE" smtClean="0"/>
          </a:p>
          <a:p>
            <a:pPr lvl="1"/>
            <a:r>
              <a:rPr lang="de-DE" smtClean="0"/>
              <a:t>Zweite Ebene</a:t>
            </a:r>
            <a:endParaRPr lang="de-DE" smtClean="0"/>
          </a:p>
          <a:p>
            <a:pPr lvl="2"/>
            <a:r>
              <a:rPr lang="de-DE" smtClean="0"/>
              <a:t>Dritte Ebene</a:t>
            </a:r>
            <a:endParaRPr lang="de-DE" smtClean="0"/>
          </a:p>
          <a:p>
            <a:pPr lvl="3"/>
            <a:r>
              <a:rPr lang="de-DE" smtClean="0"/>
              <a:t>Vierte Ebene</a:t>
            </a:r>
            <a:endParaRPr lang="de-DE" smtClean="0"/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Bildplatzhalter 7"/>
          <p:cNvSpPr>
            <a:spLocks noGrp="1"/>
          </p:cNvSpPr>
          <p:nvPr>
            <p:ph type="pic" sz="quarter" idx="13"/>
          </p:nvPr>
        </p:nvSpPr>
        <p:spPr bwMode="gray">
          <a:xfrm>
            <a:off x="719667" y="1773238"/>
            <a:ext cx="5232400" cy="3887787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19667" y="5705438"/>
            <a:ext cx="5232400" cy="315951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de-DE" dirty="0" smtClean="0"/>
              <a:t>Bildunterschrift</a:t>
            </a:r>
            <a:endParaRPr lang="de-DE" dirty="0" smtClean="0"/>
          </a:p>
          <a:p>
            <a:pPr lvl="0"/>
            <a:endParaRPr lang="de-DE" dirty="0"/>
          </a:p>
        </p:txBody>
      </p:sp>
    </p:spTree>
  </p:cSld>
  <p:clrMapOvr>
    <a:masterClrMapping/>
  </p:clrMapOvr>
  <p:hf sldNum="0"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B962C8B-B14F-4D97-AF65-F5344CB8AC3E}" type="datetime2">
              <a:rPr lang="en-US" smtClean="0"/>
            </a:fld>
            <a:endParaRPr lang="de-DE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smtClean="0"/>
              <a:t>Danilo Bleul (m30698) u.a.</a:t>
            </a:r>
            <a:endParaRPr lang="de-DE"/>
          </a:p>
        </p:txBody>
      </p:sp>
      <p:sp>
        <p:nvSpPr>
          <p:cNvPr id="7" name="Bildplatzhalter 7"/>
          <p:cNvSpPr>
            <a:spLocks noGrp="1"/>
          </p:cNvSpPr>
          <p:nvPr>
            <p:ph type="pic" sz="quarter" idx="13"/>
          </p:nvPr>
        </p:nvSpPr>
        <p:spPr bwMode="gray">
          <a:xfrm>
            <a:off x="719667" y="1773238"/>
            <a:ext cx="10703984" cy="3887787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19667" y="5705438"/>
            <a:ext cx="10703984" cy="315951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de-DE" dirty="0" smtClean="0"/>
              <a:t>Bildunterschrift</a:t>
            </a:r>
            <a:endParaRPr lang="de-DE" dirty="0" smtClean="0"/>
          </a:p>
          <a:p>
            <a:pPr lvl="0"/>
            <a:endParaRPr lang="de-DE" dirty="0"/>
          </a:p>
        </p:txBody>
      </p:sp>
    </p:spTree>
  </p:cSld>
  <p:clrMapOvr>
    <a:masterClrMapping/>
  </p:clrMapOvr>
  <p:hf sldNum="0" hdr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2.emf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 bwMode="gray">
          <a:xfrm>
            <a:off x="4248000" y="6201308"/>
            <a:ext cx="5496000" cy="6551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719667" y="493420"/>
            <a:ext cx="10703984" cy="9553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719667" y="1664804"/>
            <a:ext cx="10703984" cy="39962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  <a:endParaRPr lang="de-DE" dirty="0" smtClean="0"/>
          </a:p>
          <a:p>
            <a:pPr lvl="1"/>
            <a:r>
              <a:rPr lang="de-DE" dirty="0" smtClean="0"/>
              <a:t>Zweite Ebene</a:t>
            </a:r>
            <a:endParaRPr lang="de-DE" dirty="0" smtClean="0"/>
          </a:p>
          <a:p>
            <a:pPr lvl="2"/>
            <a:r>
              <a:rPr lang="de-DE" dirty="0" smtClean="0"/>
              <a:t>Dritte Ebene</a:t>
            </a:r>
            <a:endParaRPr lang="de-DE" dirty="0" smtClean="0"/>
          </a:p>
          <a:p>
            <a:pPr lvl="3"/>
            <a:r>
              <a:rPr lang="de-DE" dirty="0" smtClean="0"/>
              <a:t>Vierte Ebene</a:t>
            </a:r>
            <a:endParaRPr lang="de-DE" dirty="0" smtClean="0"/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4415366" y="6270612"/>
            <a:ext cx="5185833" cy="1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50">
                <a:solidFill>
                  <a:schemeClr val="tx1"/>
                </a:solidFill>
              </a:defRPr>
            </a:lvl1pPr>
          </a:lstStyle>
          <a:p>
            <a:fld id="{BB962C8B-B14F-4D97-AF65-F5344CB8AC3E}" type="datetime2">
              <a:rPr lang="en-US" dirty="0" smtClean="0"/>
            </a:fld>
            <a:endParaRPr lang="de-DE" dirty="0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4415366" y="6433965"/>
            <a:ext cx="5185833" cy="1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5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Danilo Bleul (m30698) u.a.</a:t>
            </a:r>
            <a:endParaRPr lang="de-DE" dirty="0"/>
          </a:p>
        </p:txBody>
      </p:sp>
      <p:sp>
        <p:nvSpPr>
          <p:cNvPr id="8" name="Textfeld 7"/>
          <p:cNvSpPr txBox="1"/>
          <p:nvPr userDrawn="1"/>
        </p:nvSpPr>
        <p:spPr bwMode="gray">
          <a:xfrm>
            <a:off x="9898624" y="6270612"/>
            <a:ext cx="1525027" cy="1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defRPr sz="850"/>
            </a:lvl1pPr>
          </a:lstStyle>
          <a:p>
            <a:pPr lvl="0"/>
            <a:r>
              <a:rPr lang="de-DE" sz="850" dirty="0" smtClean="0"/>
              <a:t>Seite </a:t>
            </a:r>
            <a:fld id="{7293FA36-2A3B-4AFF-BDB4-4101006EC2E4}" type="slidenum">
              <a:rPr lang="de-DE" sz="850" smtClean="0"/>
            </a:fld>
            <a:endParaRPr lang="de-DE" sz="850" dirty="0"/>
          </a:p>
        </p:txBody>
      </p:sp>
      <p:sp>
        <p:nvSpPr>
          <p:cNvPr id="9" name="Textfeld 8"/>
          <p:cNvSpPr txBox="1"/>
          <p:nvPr userDrawn="1"/>
        </p:nvSpPr>
        <p:spPr bwMode="gray">
          <a:xfrm>
            <a:off x="4415365" y="6599733"/>
            <a:ext cx="5185835" cy="1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defRPr sz="850"/>
            </a:lvl1pPr>
          </a:lstStyle>
          <a:p>
            <a:pPr lvl="0"/>
            <a:r>
              <a:rPr lang="de-DE" sz="850" dirty="0" smtClean="0">
                <a:solidFill>
                  <a:schemeClr val="tx1"/>
                </a:solidFill>
              </a:rPr>
              <a:t>Funktion/Einrichtung</a:t>
            </a:r>
            <a:endParaRPr lang="de-DE" sz="850" dirty="0">
              <a:solidFill>
                <a:schemeClr val="tx1"/>
              </a:solidFill>
            </a:endParaRPr>
          </a:p>
        </p:txBody>
      </p:sp>
      <p:pic>
        <p:nvPicPr>
          <p:cNvPr id="13" name="Bild 1"/>
          <p:cNvPicPr/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27" y="6148673"/>
            <a:ext cx="2484000" cy="4990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4.pn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4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4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4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6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2C8B-B14F-4D97-AF65-F5344CB8AC3E}" type="datetime2">
              <a:rPr lang="en-US" smtClean="0"/>
            </a:fld>
            <a:endParaRPr lang="de-DE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Danilo Bleul (m30698) u.a.</a:t>
            </a:r>
            <a:endParaRPr lang="de-DE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1">
            <a:lum bright="42000"/>
          </a:blip>
          <a:srcRect t="10122" r="30398" b="27876"/>
          <a:stretch>
            <a:fillRect/>
          </a:stretch>
        </p:blipFill>
        <p:spPr>
          <a:xfrm>
            <a:off x="5231765" y="116205"/>
            <a:ext cx="7127875" cy="6349365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8" name="Textfeld 7"/>
          <p:cNvSpPr txBox="1"/>
          <p:nvPr/>
        </p:nvSpPr>
        <p:spPr>
          <a:xfrm rot="19860000">
            <a:off x="508000" y="2149475"/>
            <a:ext cx="599122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 sz="6400" b="1"/>
              <a:t>Einführung...</a:t>
            </a:r>
            <a:endParaRPr lang="de-DE" altLang="en-US" sz="64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ym typeface="+mn-ea"/>
              </a:rPr>
              <a:t>3.	</a:t>
            </a:r>
            <a:r>
              <a:rPr lang="de-DE" dirty="0" smtClean="0">
                <a:sym typeface="+mn-ea"/>
              </a:rPr>
              <a:t>Systemarchitektur</a:t>
            </a:r>
            <a:br>
              <a:rPr lang="de-DE" dirty="0" smtClean="0">
                <a:sym typeface="+mn-ea"/>
              </a:rPr>
            </a:br>
            <a:r>
              <a:rPr lang="de-DE" dirty="0" smtClean="0">
                <a:solidFill>
                  <a:schemeClr val="tx2"/>
                </a:solidFill>
                <a:sym typeface="+mn-ea"/>
              </a:rPr>
              <a:t>Frontend - Internetseite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2C8B-B14F-4D97-AF65-F5344CB8AC3E}" type="datetime2">
              <a:rPr lang="en-US" smtClean="0"/>
            </a:fld>
            <a:endParaRPr lang="de-DE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Danilo Bleul (m30698) u.a.</a:t>
            </a:r>
            <a:endParaRPr lang="de-DE"/>
          </a:p>
        </p:txBody>
      </p:sp>
      <p:pic>
        <p:nvPicPr>
          <p:cNvPr id="5" name="Bildplatzhalter 4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1809750" y="1433830"/>
            <a:ext cx="7889240" cy="4227195"/>
          </a:xfrm>
          <a:prstGeom prst="rect">
            <a:avLst/>
          </a:prstGeom>
        </p:spPr>
      </p:pic>
      <p:sp>
        <p:nvSpPr>
          <p:cNvPr id="6" name="Textplatzhalt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AirAlert Dashboard, Version 1 (eigenes Material)</a:t>
            </a:r>
            <a:endParaRPr lang="de-DE" dirty="0"/>
          </a:p>
        </p:txBody>
      </p:sp>
      <p:pic>
        <p:nvPicPr>
          <p:cNvPr id="8" name="Bild 7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810" y="0"/>
            <a:ext cx="1774190" cy="1774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ym typeface="+mn-ea"/>
              </a:rPr>
              <a:t>3.	</a:t>
            </a:r>
            <a:r>
              <a:rPr lang="de-DE" dirty="0" smtClean="0">
                <a:sym typeface="+mn-ea"/>
              </a:rPr>
              <a:t>Systemarchitektur</a:t>
            </a:r>
            <a:br>
              <a:rPr lang="de-DE" dirty="0" smtClean="0">
                <a:sym typeface="+mn-ea"/>
              </a:rPr>
            </a:br>
            <a:r>
              <a:rPr lang="de-DE" dirty="0" smtClean="0">
                <a:solidFill>
                  <a:schemeClr val="tx2"/>
                </a:solidFill>
                <a:sym typeface="+mn-ea"/>
              </a:rPr>
              <a:t>API - Zugriff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2C8B-B14F-4D97-AF65-F5344CB8AC3E}" type="datetime2">
              <a:rPr lang="en-US" smtClean="0"/>
            </a:fld>
            <a:endParaRPr lang="de-DE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Danilo Bleul (m30698) u.a.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AirAlert Dashboard, Version 1 (eigenes Material)</a:t>
            </a:r>
            <a:endParaRPr lang="de-DE" dirty="0"/>
          </a:p>
        </p:txBody>
      </p:sp>
      <p:pic>
        <p:nvPicPr>
          <p:cNvPr id="8" name="Bild 7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17810" y="0"/>
            <a:ext cx="1774190" cy="1774190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955290" y="1460500"/>
            <a:ext cx="32296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 sz="2400" b="1" u="sng"/>
              <a:t>API (Cognito-secure)</a:t>
            </a:r>
            <a:endParaRPr lang="de-DE" altLang="en-US" sz="2400" b="1" u="sng"/>
          </a:p>
        </p:txBody>
      </p:sp>
      <p:sp>
        <p:nvSpPr>
          <p:cNvPr id="10" name="Textfeld 9"/>
          <p:cNvSpPr txBox="1"/>
          <p:nvPr/>
        </p:nvSpPr>
        <p:spPr>
          <a:xfrm>
            <a:off x="719455" y="1988820"/>
            <a:ext cx="3105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 b="1"/>
              <a:t>controllers</a:t>
            </a:r>
            <a:r>
              <a:rPr lang="de-DE" altLang="en-US"/>
              <a:t>:</a:t>
            </a:r>
            <a:endParaRPr lang="de-DE" altLang="en-US"/>
          </a:p>
          <a:p>
            <a:r>
              <a:rPr lang="de-DE" altLang="en-US"/>
              <a:t>- GET = All IDs</a:t>
            </a:r>
            <a:endParaRPr lang="de-DE" altLang="en-US"/>
          </a:p>
          <a:p>
            <a:r>
              <a:rPr lang="de-DE" altLang="en-US"/>
              <a:t>- POST = New controller</a:t>
            </a:r>
            <a:endParaRPr lang="de-DE" altLang="en-US"/>
          </a:p>
        </p:txBody>
      </p:sp>
      <p:sp>
        <p:nvSpPr>
          <p:cNvPr id="11" name="Textfeld 10"/>
          <p:cNvSpPr txBox="1"/>
          <p:nvPr/>
        </p:nvSpPr>
        <p:spPr>
          <a:xfrm>
            <a:off x="719455" y="3573145"/>
            <a:ext cx="24638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 b="1"/>
              <a:t>{id}</a:t>
            </a:r>
            <a:r>
              <a:rPr lang="de-DE" altLang="en-US"/>
              <a:t>:</a:t>
            </a:r>
            <a:endParaRPr lang="de-DE" altLang="en-US"/>
          </a:p>
          <a:p>
            <a:r>
              <a:rPr lang="de-DE" altLang="en-US"/>
              <a:t>- GET = Properties</a:t>
            </a:r>
            <a:endParaRPr lang="de-DE" altLang="en-US"/>
          </a:p>
          <a:p>
            <a:r>
              <a:rPr lang="de-DE" altLang="en-US"/>
              <a:t>- PUT = Set properties</a:t>
            </a:r>
            <a:endParaRPr lang="de-DE" altLang="en-US"/>
          </a:p>
          <a:p>
            <a:r>
              <a:rPr lang="de-DE" altLang="en-US"/>
              <a:t>- DELETE</a:t>
            </a:r>
            <a:endParaRPr lang="de-DE" altLang="en-US"/>
          </a:p>
        </p:txBody>
      </p:sp>
      <p:sp>
        <p:nvSpPr>
          <p:cNvPr id="12" name="Textfeld 11"/>
          <p:cNvSpPr txBox="1"/>
          <p:nvPr/>
        </p:nvSpPr>
        <p:spPr>
          <a:xfrm>
            <a:off x="7824470" y="1276350"/>
            <a:ext cx="803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 b="1"/>
              <a:t>data</a:t>
            </a:r>
            <a:r>
              <a:rPr lang="de-DE" altLang="en-US"/>
              <a:t>:</a:t>
            </a:r>
            <a:endParaRPr lang="de-DE" altLang="en-US"/>
          </a:p>
        </p:txBody>
      </p:sp>
      <p:sp>
        <p:nvSpPr>
          <p:cNvPr id="13" name="Textfeld 12"/>
          <p:cNvSpPr txBox="1"/>
          <p:nvPr/>
        </p:nvSpPr>
        <p:spPr>
          <a:xfrm>
            <a:off x="4439920" y="3140710"/>
            <a:ext cx="31051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 b="1"/>
              <a:t>guiding</a:t>
            </a:r>
            <a:r>
              <a:rPr lang="de-DE" altLang="en-US"/>
              <a:t>:</a:t>
            </a:r>
            <a:endParaRPr lang="de-DE" altLang="en-US"/>
          </a:p>
          <a:p>
            <a:r>
              <a:rPr lang="de-DE" altLang="en-US"/>
              <a:t>- GET = Guidelined Entries</a:t>
            </a:r>
            <a:endParaRPr lang="de-DE" altLang="en-US"/>
          </a:p>
        </p:txBody>
      </p:sp>
      <p:sp>
        <p:nvSpPr>
          <p:cNvPr id="14" name="Textfeld 13"/>
          <p:cNvSpPr txBox="1"/>
          <p:nvPr/>
        </p:nvSpPr>
        <p:spPr>
          <a:xfrm>
            <a:off x="7680325" y="3115945"/>
            <a:ext cx="35166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 b="1"/>
              <a:t>forTime</a:t>
            </a:r>
            <a:r>
              <a:rPr lang="de-DE" altLang="en-US"/>
              <a:t>:</a:t>
            </a:r>
            <a:endParaRPr lang="de-DE" altLang="en-US"/>
          </a:p>
          <a:p>
            <a:r>
              <a:rPr lang="de-DE" altLang="en-US"/>
              <a:t>- GET = Data from all controllers until a specific time</a:t>
            </a:r>
            <a:endParaRPr lang="de-DE" altLang="en-US"/>
          </a:p>
        </p:txBody>
      </p:sp>
      <p:cxnSp>
        <p:nvCxnSpPr>
          <p:cNvPr id="15" name="Gerade Verbindung mit Pfeil 14"/>
          <p:cNvCxnSpPr>
            <a:stCxn id="9" idx="1"/>
            <a:endCxn id="10" idx="0"/>
          </p:cNvCxnSpPr>
          <p:nvPr/>
        </p:nvCxnSpPr>
        <p:spPr>
          <a:xfrm flipH="1">
            <a:off x="2272030" y="1691005"/>
            <a:ext cx="683260" cy="297815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>
            <a:stCxn id="10" idx="2"/>
            <a:endCxn id="11" idx="0"/>
          </p:cNvCxnSpPr>
          <p:nvPr/>
        </p:nvCxnSpPr>
        <p:spPr>
          <a:xfrm flipH="1">
            <a:off x="1951355" y="2910840"/>
            <a:ext cx="320675" cy="662305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>
            <a:stCxn id="9" idx="3"/>
            <a:endCxn id="12" idx="1"/>
          </p:cNvCxnSpPr>
          <p:nvPr/>
        </p:nvCxnSpPr>
        <p:spPr>
          <a:xfrm flipV="1">
            <a:off x="6184900" y="1460500"/>
            <a:ext cx="1639570" cy="23050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>
            <a:stCxn id="12" idx="2"/>
            <a:endCxn id="13" idx="0"/>
          </p:cNvCxnSpPr>
          <p:nvPr/>
        </p:nvCxnSpPr>
        <p:spPr>
          <a:xfrm flipH="1">
            <a:off x="5992495" y="1644650"/>
            <a:ext cx="2233930" cy="149606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>
            <a:stCxn id="12" idx="2"/>
            <a:endCxn id="14" idx="0"/>
          </p:cNvCxnSpPr>
          <p:nvPr/>
        </p:nvCxnSpPr>
        <p:spPr>
          <a:xfrm>
            <a:off x="8226425" y="1644650"/>
            <a:ext cx="1212215" cy="147129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de-DE" dirty="0" smtClean="0"/>
              <a:t>3.	</a:t>
            </a:r>
            <a:r>
              <a:rPr lang="de-DE" dirty="0" smtClean="0">
                <a:sym typeface="+mn-ea"/>
              </a:rPr>
              <a:t>Systemarchitektur</a:t>
            </a:r>
            <a:br>
              <a:rPr lang="de-DE" dirty="0" smtClean="0"/>
            </a:br>
            <a:r>
              <a:rPr lang="de-DE" dirty="0" smtClean="0">
                <a:solidFill>
                  <a:schemeClr val="tx2"/>
                </a:solidFill>
              </a:rPr>
              <a:t>Global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2C8B-B14F-4D97-AF65-F5344CB8AC3E}" type="datetime2">
              <a:rPr lang="en-US" smtClean="0"/>
            </a:fld>
            <a:endParaRPr lang="de-DE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Danilo Bleul (m30698) u.a.</a:t>
            </a:r>
            <a:endParaRPr lang="de-DE"/>
          </a:p>
        </p:txBody>
      </p:sp>
      <p:pic>
        <p:nvPicPr>
          <p:cNvPr id="9" name="Bild 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17810" y="0"/>
            <a:ext cx="1774190" cy="1774190"/>
          </a:xfrm>
          <a:prstGeom prst="rect">
            <a:avLst/>
          </a:prstGeom>
        </p:spPr>
      </p:pic>
      <p:sp>
        <p:nvSpPr>
          <p:cNvPr id="20" name="Wolke 19"/>
          <p:cNvSpPr/>
          <p:nvPr/>
        </p:nvSpPr>
        <p:spPr>
          <a:xfrm>
            <a:off x="5304155" y="250825"/>
            <a:ext cx="3099435" cy="1440180"/>
          </a:xfrm>
          <a:prstGeom prst="cloud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AWS-Cloud</a:t>
            </a:r>
            <a:endParaRPr lang="de-DE" altLang="en-US"/>
          </a:p>
        </p:txBody>
      </p:sp>
      <p:pic>
        <p:nvPicPr>
          <p:cNvPr id="21" name="Bildplatzhalter 20"/>
          <p:cNvPicPr>
            <a:picLocks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7960360" y="3501390"/>
            <a:ext cx="3463290" cy="1856105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cxnSp>
        <p:nvCxnSpPr>
          <p:cNvPr id="22" name="Gerade Verbindung mit Pfeil 21"/>
          <p:cNvCxnSpPr>
            <a:stCxn id="20" idx="0"/>
            <a:endCxn id="21" idx="0"/>
          </p:cNvCxnSpPr>
          <p:nvPr/>
        </p:nvCxnSpPr>
        <p:spPr>
          <a:xfrm>
            <a:off x="8401050" y="970915"/>
            <a:ext cx="1290955" cy="2530475"/>
          </a:xfrm>
          <a:prstGeom prst="straightConnector1">
            <a:avLst/>
          </a:prstGeom>
          <a:ln>
            <a:solidFill>
              <a:srgbClr val="00B0F0"/>
            </a:solidFill>
            <a:headEnd type="arrow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/>
        </p:nvSpPr>
        <p:spPr>
          <a:xfrm rot="3780000">
            <a:off x="7853680" y="1948815"/>
            <a:ext cx="2739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de-DE" altLang="en-US"/>
              <a:t>1     REST comm.     1</a:t>
            </a:r>
            <a:endParaRPr lang="de-DE" altLang="en-US"/>
          </a:p>
        </p:txBody>
      </p:sp>
      <p:cxnSp>
        <p:nvCxnSpPr>
          <p:cNvPr id="24" name="Gerade Verbindung mit Pfeil 23"/>
          <p:cNvCxnSpPr>
            <a:stCxn id="20" idx="1"/>
            <a:endCxn id="21" idx="1"/>
          </p:cNvCxnSpPr>
          <p:nvPr/>
        </p:nvCxnSpPr>
        <p:spPr>
          <a:xfrm>
            <a:off x="6854190" y="1689735"/>
            <a:ext cx="1106170" cy="2740025"/>
          </a:xfrm>
          <a:prstGeom prst="straightConnector1">
            <a:avLst/>
          </a:prstGeom>
          <a:ln>
            <a:solidFill>
              <a:srgbClr val="00B050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Textfeld 24"/>
          <p:cNvSpPr txBox="1"/>
          <p:nvPr/>
        </p:nvSpPr>
        <p:spPr>
          <a:xfrm rot="4080000">
            <a:off x="6335395" y="2444115"/>
            <a:ext cx="2150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de-DE" altLang="en-US"/>
              <a:t>1     Hosting     1</a:t>
            </a:r>
            <a:endParaRPr lang="de-DE" altLang="en-US"/>
          </a:p>
        </p:txBody>
      </p:sp>
      <p:sp>
        <p:nvSpPr>
          <p:cNvPr id="27" name="Textfeld 26"/>
          <p:cNvSpPr txBox="1"/>
          <p:nvPr/>
        </p:nvSpPr>
        <p:spPr>
          <a:xfrm rot="19500000">
            <a:off x="1287145" y="1875790"/>
            <a:ext cx="4311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de-DE" altLang="en-US"/>
              <a:t>n     MQTT communication     1</a:t>
            </a:r>
            <a:endParaRPr lang="de-DE" altLang="en-US"/>
          </a:p>
        </p:txBody>
      </p:sp>
      <p:pic>
        <p:nvPicPr>
          <p:cNvPr id="11" name="Bild 10" descr="Picsart_25-06-12_09-16-47-2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55" y="3489960"/>
            <a:ext cx="2009140" cy="1867535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cxnSp>
        <p:nvCxnSpPr>
          <p:cNvPr id="26" name="Gerade Verbindung mit Pfeil 25"/>
          <p:cNvCxnSpPr>
            <a:stCxn id="20" idx="2"/>
            <a:endCxn id="11" idx="0"/>
          </p:cNvCxnSpPr>
          <p:nvPr/>
        </p:nvCxnSpPr>
        <p:spPr>
          <a:xfrm flipH="1">
            <a:off x="1724025" y="970915"/>
            <a:ext cx="3589655" cy="2519045"/>
          </a:xfrm>
          <a:prstGeom prst="straightConnector1">
            <a:avLst/>
          </a:prstGeom>
          <a:ln>
            <a:solidFill>
              <a:srgbClr val="FFC000"/>
            </a:solidFill>
            <a:headEnd type="arrow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Rechteckige Legende 2"/>
          <p:cNvSpPr/>
          <p:nvPr/>
        </p:nvSpPr>
        <p:spPr>
          <a:xfrm>
            <a:off x="3870960" y="2204720"/>
            <a:ext cx="3041015" cy="3134360"/>
          </a:xfrm>
          <a:prstGeom prst="wedgeRectCallout">
            <a:avLst>
              <a:gd name="adj1" fmla="val 10889"/>
              <a:gd name="adj2" fmla="val -74959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r>
              <a:rPr lang="de-DE" altLang="en-US"/>
              <a:t>Bestandteile:</a:t>
            </a:r>
            <a:endParaRPr lang="de-DE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altLang="en-US" b="1"/>
              <a:t>DynamoDB</a:t>
            </a:r>
            <a:r>
              <a:rPr lang="de-DE" altLang="en-US"/>
              <a:t>: </a:t>
            </a:r>
            <a:r>
              <a:rPr lang="de-DE" altLang="en-US" i="1"/>
              <a:t>Datenbank</a:t>
            </a:r>
            <a:br>
              <a:rPr lang="de-DE" altLang="en-US"/>
            </a:br>
            <a:r>
              <a:rPr lang="de-DE" altLang="en-US"/>
              <a:t>(Meswertspeicher)</a:t>
            </a:r>
            <a:endParaRPr lang="de-DE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altLang="en-US" b="1"/>
              <a:t>IoTCore</a:t>
            </a:r>
            <a:r>
              <a:rPr lang="de-DE" altLang="en-US"/>
              <a:t>: </a:t>
            </a:r>
            <a:r>
              <a:rPr lang="de-DE" altLang="en-US" i="1"/>
              <a:t>MQTT &amp; co.</a:t>
            </a:r>
            <a:br>
              <a:rPr lang="de-DE" altLang="en-US"/>
            </a:br>
            <a:r>
              <a:rPr lang="de-DE" altLang="en-US"/>
              <a:t>(Controllerverbindung)</a:t>
            </a:r>
            <a:endParaRPr lang="de-DE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altLang="en-US" b="1"/>
              <a:t>S3</a:t>
            </a:r>
            <a:r>
              <a:rPr lang="de-DE" altLang="en-US"/>
              <a:t>: </a:t>
            </a:r>
            <a:r>
              <a:rPr lang="de-DE" altLang="en-US" i="1"/>
              <a:t>Online-Drive</a:t>
            </a:r>
            <a:br>
              <a:rPr lang="de-DE" altLang="en-US"/>
            </a:br>
            <a:r>
              <a:rPr lang="de-DE" altLang="en-US"/>
              <a:t>(Konfigurationsspeicher)</a:t>
            </a:r>
            <a:endParaRPr lang="de-DE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altLang="en-US" b="1"/>
              <a:t>Amplify</a:t>
            </a:r>
            <a:r>
              <a:rPr lang="de-DE" altLang="en-US"/>
              <a:t>: </a:t>
            </a:r>
            <a:r>
              <a:rPr lang="de-DE" altLang="en-US" i="1"/>
              <a:t>Hosting</a:t>
            </a:r>
            <a:br>
              <a:rPr lang="de-DE" altLang="en-US"/>
            </a:br>
            <a:r>
              <a:rPr lang="de-DE" altLang="en-US"/>
              <a:t>(Website- und API- Veröffentlichung)</a:t>
            </a:r>
            <a:endParaRPr lang="de-DE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altLang="en-US"/>
              <a:t>...</a:t>
            </a:r>
            <a:endParaRPr lang="de-DE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0" grpId="0" animBg="1"/>
      <p:bldP spid="27" grpId="1"/>
      <p:bldP spid="20" grpId="1" animBg="1"/>
      <p:bldP spid="25" grpId="0"/>
      <p:bldP spid="25" grpId="1"/>
      <p:bldP spid="23" grpId="0"/>
      <p:bldP spid="23" grpId="1"/>
      <p:bldP spid="3" grpId="0" animBg="1"/>
      <p:bldP spid="3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4.	AirAlert...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2C8B-B14F-4D97-AF65-F5344CB8AC3E}" type="datetime2">
              <a:rPr lang="en-US" dirty="0" smtClean="0"/>
            </a:fld>
            <a:endParaRPr lang="de-DE" dirty="0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Danilo Bleul (m30698) u.a.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199515" y="3933190"/>
            <a:ext cx="946848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 sz="6400" b="1"/>
              <a:t>Projektdemonstration</a:t>
            </a:r>
            <a:endParaRPr lang="de-DE" altLang="en-US" sz="6400" b="1"/>
          </a:p>
        </p:txBody>
      </p:sp>
      <p:pic>
        <p:nvPicPr>
          <p:cNvPr id="9" name="Bild 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73135" y="0"/>
            <a:ext cx="3618865" cy="3618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5.	AirAlert...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2C8B-B14F-4D97-AF65-F5344CB8AC3E}" type="datetime2">
              <a:rPr lang="en-US" dirty="0" smtClean="0"/>
            </a:fld>
            <a:endParaRPr lang="de-DE" dirty="0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Danilo Bleul (m30698) u.a.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 rot="20340000">
            <a:off x="2107565" y="3951605"/>
            <a:ext cx="231521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 sz="6400" b="1"/>
              <a:t>Fazit!</a:t>
            </a:r>
            <a:endParaRPr lang="de-DE" altLang="en-US" sz="6400" b="1"/>
          </a:p>
        </p:txBody>
      </p:sp>
      <p:sp>
        <p:nvSpPr>
          <p:cNvPr id="8" name="Textfeld 7"/>
          <p:cNvSpPr txBox="1"/>
          <p:nvPr/>
        </p:nvSpPr>
        <p:spPr>
          <a:xfrm rot="1380000">
            <a:off x="3894455" y="2397760"/>
            <a:ext cx="452501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 sz="6400" b="1"/>
              <a:t>Ausblick...</a:t>
            </a:r>
            <a:endParaRPr lang="de-DE" altLang="en-US" sz="6400" b="1"/>
          </a:p>
        </p:txBody>
      </p:sp>
      <p:pic>
        <p:nvPicPr>
          <p:cNvPr id="9" name="Bild 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73135" y="0"/>
            <a:ext cx="3618865" cy="3618865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4944110" y="5529580"/>
            <a:ext cx="64935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de-DE" sz="3200" u="sng">
                <a:solidFill>
                  <a:srgbClr val="0070C0"/>
                </a:solidFill>
              </a:rPr>
              <a:t>https://github.com/AirAlert-WR</a:t>
            </a:r>
            <a:endParaRPr lang="en-US" altLang="de-DE" sz="3200" u="sng">
              <a:solidFill>
                <a:srgbClr val="0070C0"/>
              </a:solidFill>
              <a:latin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0" grpId="0"/>
      <p:bldP spid="10" grpId="1"/>
      <p:bldP spid="8" grpId="0"/>
      <p:bldP spid="8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Funktionserweiterungen</a:t>
            </a:r>
            <a:br>
              <a:rPr lang="de-DE" dirty="0" smtClean="0"/>
            </a:br>
            <a:r>
              <a:rPr lang="de-DE" dirty="0" smtClean="0">
                <a:solidFill>
                  <a:schemeClr val="tx2"/>
                </a:solidFill>
              </a:rPr>
              <a:t>...im Fall einer Weiterentwicklung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>
                <a:sym typeface="+mn-ea"/>
              </a:rPr>
              <a:t>Sprachausgabe auf Zielplattformen (Controller, Internetseite)</a:t>
            </a:r>
            <a:endParaRPr lang="de-DE" sz="2000" dirty="0" smtClean="0">
              <a:sym typeface="+mn-ea"/>
            </a:endParaRPr>
          </a:p>
          <a:p>
            <a:r>
              <a:rPr lang="de-DE" sz="2000" dirty="0" smtClean="0">
                <a:sym typeface="+mn-ea"/>
              </a:rPr>
              <a:t>Nachrichtenversandt (Telegram/SMS/Mail) zur übergreifenden Warnung</a:t>
            </a:r>
            <a:endParaRPr lang="de-DE" sz="2000" dirty="0" smtClean="0">
              <a:sym typeface="+mn-ea"/>
            </a:endParaRPr>
          </a:p>
          <a:p>
            <a:r>
              <a:rPr lang="de-DE" sz="2000" dirty="0" smtClean="0">
                <a:sym typeface="+mn-ea"/>
              </a:rPr>
              <a:t>Erweiterung der cloudbasierten Controllereinstellungen</a:t>
            </a:r>
            <a:endParaRPr lang="de-DE" sz="2000" dirty="0" smtClean="0">
              <a:sym typeface="+mn-ea"/>
            </a:endParaRPr>
          </a:p>
          <a:p>
            <a:r>
              <a:rPr lang="de-DE" sz="2000" dirty="0" smtClean="0">
                <a:sym typeface="+mn-ea"/>
              </a:rPr>
              <a:t>Erweiterung der Konnektivität: Bluetooth; Oberfläche zur Zertifikatsinstallation</a:t>
            </a:r>
            <a:endParaRPr lang="de-DE" sz="2000" dirty="0" smtClean="0">
              <a:sym typeface="+mn-ea"/>
            </a:endParaRPr>
          </a:p>
          <a:p>
            <a:endParaRPr lang="de-DE" sz="2000" dirty="0" smtClean="0">
              <a:sym typeface="+mn-ea"/>
            </a:endParaRPr>
          </a:p>
          <a:p>
            <a:r>
              <a:rPr lang="de-DE" sz="2000" dirty="0" smtClean="0">
                <a:sym typeface="+mn-ea"/>
              </a:rPr>
              <a:t>Fehlerbehebung und Neustrukturierung von Benutzeroberfläche und Backend</a:t>
            </a:r>
            <a:endParaRPr lang="de-DE" sz="20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2C8B-B14F-4D97-AF65-F5344CB8AC3E}" type="datetime2">
              <a:rPr lang="en-US" smtClean="0"/>
            </a:fld>
            <a:endParaRPr lang="de-DE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Danilo Bleul (m30698) u.a.</a:t>
            </a:r>
            <a:endParaRPr lang="de-DE"/>
          </a:p>
        </p:txBody>
      </p:sp>
      <p:pic>
        <p:nvPicPr>
          <p:cNvPr id="6" name="Bild 5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17810" y="0"/>
            <a:ext cx="1774190" cy="1774190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 rot="480000">
            <a:off x="1191895" y="4837430"/>
            <a:ext cx="99333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 sz="3200"/>
              <a:t>Bei Projektteilnahme: </a:t>
            </a:r>
            <a:r>
              <a:rPr lang="de-DE" altLang="en-US" sz="3200" b="1"/>
              <a:t>Aktive Mitarbeit</a:t>
            </a:r>
            <a:r>
              <a:rPr lang="de-DE" altLang="en-US" sz="3200"/>
              <a:t> erwünscht!!!</a:t>
            </a:r>
            <a:endParaRPr lang="de-DE" altLang="en-US"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b="1" dirty="0"/>
              <a:t>Danilo Bleul</a:t>
            </a:r>
            <a:r>
              <a:rPr lang="de-DE" dirty="0"/>
              <a:t>	u38080 / m30698</a:t>
            </a:r>
            <a:endParaRPr lang="de-DE" dirty="0"/>
          </a:p>
          <a:p>
            <a:r>
              <a:rPr lang="de-DE" dirty="0" smtClean="0"/>
              <a:t>Telefon 		+49 1520 2048383</a:t>
            </a:r>
            <a:endParaRPr lang="de-DE" dirty="0"/>
          </a:p>
          <a:p>
            <a:r>
              <a:rPr lang="de-DE" dirty="0"/>
              <a:t>E-Mail 		u38080</a:t>
            </a:r>
            <a:r>
              <a:rPr lang="de-DE" dirty="0" smtClean="0"/>
              <a:t>@hs-harz.de</a:t>
            </a:r>
            <a:endParaRPr lang="de-DE" dirty="0" smtClean="0"/>
          </a:p>
          <a:p>
            <a:endParaRPr lang="de-DE" dirty="0"/>
          </a:p>
          <a:p>
            <a:r>
              <a:rPr lang="de-DE" dirty="0"/>
              <a:t>Friedrichstraße </a:t>
            </a:r>
            <a:r>
              <a:rPr lang="de-DE" dirty="0" smtClean="0"/>
              <a:t>57 – </a:t>
            </a:r>
            <a:r>
              <a:rPr lang="de-DE" dirty="0"/>
              <a:t> 59 </a:t>
            </a:r>
            <a:endParaRPr lang="de-DE" dirty="0"/>
          </a:p>
          <a:p>
            <a:r>
              <a:rPr lang="de-DE" dirty="0"/>
              <a:t>38855 </a:t>
            </a:r>
            <a:r>
              <a:rPr lang="de-DE" dirty="0" smtClean="0"/>
              <a:t>Wernigerode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2C8B-B14F-4D97-AF65-F5344CB8AC3E}" type="datetime2">
              <a:rPr lang="en-US" dirty="0" smtClean="0"/>
            </a:fld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Danilo Bleul (m30698) u.a.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4800" dirty="0" smtClean="0"/>
              <a:t>AirAlert</a:t>
            </a:r>
            <a:br>
              <a:rPr lang="de-DE" dirty="0" smtClean="0"/>
            </a:br>
            <a:r>
              <a:rPr lang="de-DE" dirty="0" smtClean="0"/>
              <a:t>Lösung zur Luftqualitätsmessung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/>
              <a:t>Arbeitsresultat im Modul „Webservices und -Infrastrukturen“.</a:t>
            </a:r>
            <a:br>
              <a:rPr lang="de-DE"/>
            </a:br>
            <a:r>
              <a:rPr lang="de-DE"/>
              <a:t>Prof. O. Drögehorn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2C8B-B14F-4D97-AF65-F5344CB8AC3E}" type="datetime2">
              <a:rPr lang="en-US" dirty="0" smtClean="0"/>
            </a:fld>
            <a:endParaRPr lang="de-DE" dirty="0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Danilo Bleul (m30698) u.a.</a:t>
            </a:r>
            <a:endParaRPr lang="de-DE" dirty="0"/>
          </a:p>
        </p:txBody>
      </p:sp>
      <p:pic>
        <p:nvPicPr>
          <p:cNvPr id="6" name="Bild 5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73135" y="0"/>
            <a:ext cx="3618865" cy="3618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Gliederung</a:t>
            </a:r>
            <a:br>
              <a:rPr lang="de-DE" dirty="0" smtClean="0"/>
            </a:br>
            <a:r>
              <a:rPr lang="de-DE" dirty="0" smtClean="0">
                <a:solidFill>
                  <a:schemeClr val="tx2"/>
                </a:solidFill>
              </a:rPr>
              <a:t>Präsentationsbestandteile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de-DE" dirty="0" smtClean="0"/>
              <a:t>Projektidee und Lösung</a:t>
            </a:r>
            <a:endParaRPr lang="de-DE" dirty="0" smtClean="0"/>
          </a:p>
          <a:p>
            <a:pPr marL="457200" indent="-457200">
              <a:buAutoNum type="arabicPeriod"/>
            </a:pPr>
            <a:r>
              <a:rPr lang="de-DE" dirty="0" smtClean="0"/>
              <a:t>Zeitpläne und -Vergleich</a:t>
            </a:r>
            <a:endParaRPr lang="de-DE" dirty="0" smtClean="0"/>
          </a:p>
          <a:p>
            <a:pPr marL="457200" indent="-457200">
              <a:buAutoNum type="arabicPeriod"/>
            </a:pPr>
            <a:r>
              <a:rPr lang="de-DE" dirty="0" smtClean="0"/>
              <a:t>Systemarchitektur</a:t>
            </a:r>
            <a:endParaRPr lang="de-DE" dirty="0" smtClean="0"/>
          </a:p>
          <a:p>
            <a:pPr marL="457200" indent="-457200">
              <a:buAutoNum type="arabicPeriod"/>
            </a:pPr>
            <a:r>
              <a:rPr lang="de-DE" dirty="0" smtClean="0"/>
              <a:t>Produktdemonstration</a:t>
            </a:r>
            <a:endParaRPr lang="de-DE" dirty="0" smtClean="0"/>
          </a:p>
          <a:p>
            <a:pPr marL="457200" indent="-457200">
              <a:buAutoNum type="arabicPeriod"/>
            </a:pPr>
            <a:r>
              <a:rPr lang="de-DE" dirty="0" smtClean="0"/>
              <a:t>Fazit und Ausblick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2C8B-B14F-4D97-AF65-F5344CB8AC3E}" type="datetime2">
              <a:rPr lang="en-US" smtClean="0"/>
            </a:fld>
            <a:endParaRPr lang="de-DE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Danilo Bleul (m30698) u.a.</a:t>
            </a:r>
            <a:endParaRPr lang="de-DE"/>
          </a:p>
        </p:txBody>
      </p:sp>
      <p:pic>
        <p:nvPicPr>
          <p:cNvPr id="8" name="Bild 7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17810" y="0"/>
            <a:ext cx="1774190" cy="1774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ym typeface="+mn-ea"/>
              </a:rPr>
              <a:t>1.	Projektidee und Lösung</a:t>
            </a:r>
            <a:br>
              <a:rPr lang="de-DE" dirty="0" smtClean="0">
                <a:sym typeface="+mn-ea"/>
              </a:rPr>
            </a:br>
            <a:r>
              <a:rPr lang="de-DE" dirty="0" smtClean="0">
                <a:solidFill>
                  <a:schemeClr val="tx2"/>
                </a:solidFill>
                <a:sym typeface="+mn-ea"/>
              </a:rPr>
              <a:t>Zustandekommen des Projektthemas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2C8B-B14F-4D97-AF65-F5344CB8AC3E}" type="datetime2">
              <a:rPr lang="en-US" smtClean="0"/>
            </a:fld>
            <a:endParaRPr lang="de-DE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Danilo Bleul (m30698) u.a.</a:t>
            </a:r>
            <a:endParaRPr lang="de-DE"/>
          </a:p>
        </p:txBody>
      </p:sp>
      <p:pic>
        <p:nvPicPr>
          <p:cNvPr id="15" name="Bildplatzhalter 14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743585" y="1773555"/>
            <a:ext cx="3358515" cy="2519045"/>
          </a:xfrm>
          <a:prstGeom prst="rect">
            <a:avLst/>
          </a:prstGeom>
        </p:spPr>
      </p:pic>
      <p:sp>
        <p:nvSpPr>
          <p:cNvPr id="6" name="Textplatzhalt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Genaues CO2-Luftqualitätsmessungsgerät</a:t>
            </a:r>
            <a:endParaRPr lang="de-DE" dirty="0"/>
          </a:p>
          <a:p>
            <a:r>
              <a:rPr lang="de-DE" dirty="0"/>
              <a:t>(</a:t>
            </a:r>
            <a:r>
              <a:rPr lang="en-US" altLang="de-DE" dirty="0"/>
              <a:t>https://co2-messgeraet.net/images/LuSi_Landingpage_final/CO2-messgeraet-thueringen-1.jpg</a:t>
            </a:r>
            <a:r>
              <a:rPr lang="de-DE" altLang="en-US" dirty="0">
                <a:latin typeface="Calibri" panose="020F0502020204030204" charset="0"/>
              </a:rPr>
              <a:t>)</a:t>
            </a:r>
            <a:endParaRPr lang="de-DE" altLang="en-US" dirty="0">
              <a:latin typeface="Calibri" panose="020F0502020204030204" charset="0"/>
            </a:endParaRPr>
          </a:p>
        </p:txBody>
      </p:sp>
      <p:pic>
        <p:nvPicPr>
          <p:cNvPr id="13" name="Bildplatzhalter 12"/>
          <p:cNvPicPr>
            <a:picLocks noChangeAspect="1"/>
          </p:cNvPicPr>
          <p:nvPr>
            <p:ph type="pic" sz="quarter" idx="15"/>
          </p:nvPr>
        </p:nvPicPr>
        <p:blipFill>
          <a:blip r:embed="rId2"/>
          <a:stretch>
            <a:fillRect/>
          </a:stretch>
        </p:blipFill>
        <p:spPr>
          <a:xfrm>
            <a:off x="4836160" y="1773555"/>
            <a:ext cx="2519045" cy="2519045"/>
          </a:xfrm>
          <a:prstGeom prst="rect">
            <a:avLst/>
          </a:prstGeom>
        </p:spPr>
      </p:pic>
      <p:sp>
        <p:nvSpPr>
          <p:cNvPr id="8" name="Textplatzhalt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de-DE" dirty="0" smtClean="0"/>
              <a:t>Luftqualit</a:t>
            </a:r>
            <a:r>
              <a:rPr lang="en-US" altLang="en-US" dirty="0" smtClean="0"/>
              <a:t>ä</a:t>
            </a:r>
            <a:r>
              <a:rPr lang="en-US" altLang="de-DE" dirty="0" smtClean="0"/>
              <a:t>tsmesser PCE-EM 880</a:t>
            </a:r>
            <a:endParaRPr lang="en-US" altLang="de-DE" dirty="0" smtClean="0"/>
          </a:p>
          <a:p>
            <a:r>
              <a:rPr lang="de-DE" altLang="en-US" dirty="0">
                <a:latin typeface="Calibri" panose="020F0502020204030204" charset="0"/>
              </a:rPr>
              <a:t>(</a:t>
            </a:r>
            <a:r>
              <a:rPr lang="en-US" altLang="de-DE" dirty="0"/>
              <a:t>https://asset.conrad.com/media10/isa/160267/c1/-/de/839490128PI00/image.jpg</a:t>
            </a:r>
            <a:r>
              <a:rPr lang="de-DE" altLang="en-US" dirty="0">
                <a:latin typeface="Calibri" panose="020F0502020204030204" charset="0"/>
              </a:rPr>
              <a:t>)</a:t>
            </a:r>
            <a:endParaRPr lang="de-DE" altLang="en-US" dirty="0">
              <a:latin typeface="Calibri" panose="020F0502020204030204" charset="0"/>
            </a:endParaRPr>
          </a:p>
        </p:txBody>
      </p:sp>
      <p:pic>
        <p:nvPicPr>
          <p:cNvPr id="14" name="Bildplatzhalter 13"/>
          <p:cNvPicPr>
            <a:picLocks noChangeAspect="1"/>
          </p:cNvPicPr>
          <p:nvPr>
            <p:ph type="pic" sz="quarter" idx="17"/>
          </p:nvPr>
        </p:nvPicPr>
        <p:blipFill>
          <a:blip r:embed="rId3"/>
          <a:stretch>
            <a:fillRect/>
          </a:stretch>
        </p:blipFill>
        <p:spPr>
          <a:xfrm>
            <a:off x="8484235" y="1773555"/>
            <a:ext cx="2519045" cy="2519045"/>
          </a:xfrm>
          <a:prstGeom prst="rect">
            <a:avLst/>
          </a:prstGeom>
        </p:spPr>
      </p:pic>
      <p:sp>
        <p:nvSpPr>
          <p:cNvPr id="12" name="Textplatzhalt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de-DE" dirty="0" smtClean="0"/>
              <a:t>Feinstaub-Messger</a:t>
            </a:r>
            <a:r>
              <a:rPr lang="en-US" altLang="en-US" dirty="0" smtClean="0"/>
              <a:t>ä</a:t>
            </a:r>
            <a:r>
              <a:rPr lang="en-US" altLang="de-DE" dirty="0" smtClean="0"/>
              <a:t>t Atmotube Pro</a:t>
            </a:r>
            <a:endParaRPr lang="en-US" altLang="de-DE" dirty="0" smtClean="0"/>
          </a:p>
          <a:p>
            <a:r>
              <a:rPr lang="de-DE" altLang="en-US" dirty="0">
                <a:latin typeface="Calibri" panose="020F0502020204030204" charset="0"/>
              </a:rPr>
              <a:t>(</a:t>
            </a:r>
            <a:r>
              <a:rPr lang="en-US" altLang="de-DE" dirty="0"/>
              <a:t>https://media.elv.com/pdsquare/251068_hb_v2024.jpg</a:t>
            </a:r>
            <a:r>
              <a:rPr lang="de-DE" altLang="en-US" dirty="0">
                <a:latin typeface="Calibri" panose="020F0502020204030204" charset="0"/>
              </a:rPr>
              <a:t>)</a:t>
            </a:r>
            <a:endParaRPr lang="de-DE" altLang="en-US" dirty="0">
              <a:latin typeface="Calibri" panose="020F0502020204030204" charset="0"/>
            </a:endParaRPr>
          </a:p>
        </p:txBody>
      </p:sp>
      <p:pic>
        <p:nvPicPr>
          <p:cNvPr id="5" name="Bild 4" descr="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7810" y="0"/>
            <a:ext cx="1774190" cy="1774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	Zeitpläne und Vergleich</a:t>
            </a:r>
            <a:br>
              <a:rPr lang="de-DE" dirty="0"/>
            </a:br>
            <a:r>
              <a:rPr lang="de-DE" dirty="0">
                <a:solidFill>
                  <a:schemeClr val="tx2"/>
                </a:solidFill>
              </a:rPr>
              <a:t>Ursprünglicher Zeitplan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2C8B-B14F-4D97-AF65-F5344CB8AC3E}" type="datetime2">
              <a:rPr lang="en-US" smtClean="0"/>
            </a:fld>
            <a:endParaRPr lang="de-DE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Danilo Bleul (m30698) u.a.</a:t>
            </a:r>
            <a:endParaRPr lang="de-DE"/>
          </a:p>
        </p:txBody>
      </p:sp>
      <p:pic>
        <p:nvPicPr>
          <p:cNvPr id="5" name="Bildplatzhalter 4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767715" y="1442720"/>
            <a:ext cx="9612630" cy="4234180"/>
          </a:xfrm>
          <a:prstGeom prst="rect">
            <a:avLst/>
          </a:prstGeom>
        </p:spPr>
      </p:pic>
      <p:sp>
        <p:nvSpPr>
          <p:cNvPr id="6" name="Textplatzhalt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Anfänglich modellierter Zeitplan (eigenes Material) </a:t>
            </a:r>
            <a:endParaRPr lang="de-DE" dirty="0"/>
          </a:p>
        </p:txBody>
      </p:sp>
      <p:pic>
        <p:nvPicPr>
          <p:cNvPr id="8" name="Bild 7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810" y="0"/>
            <a:ext cx="1774190" cy="1774190"/>
          </a:xfrm>
          <a:prstGeom prst="rect">
            <a:avLst/>
          </a:prstGeom>
        </p:spPr>
      </p:pic>
      <p:sp>
        <p:nvSpPr>
          <p:cNvPr id="7" name="Explosion 1 6"/>
          <p:cNvSpPr/>
          <p:nvPr/>
        </p:nvSpPr>
        <p:spPr>
          <a:xfrm>
            <a:off x="205105" y="707390"/>
            <a:ext cx="11554460" cy="5357495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	Zeitpläne und Vergleich</a:t>
            </a:r>
            <a:br>
              <a:rPr lang="de-DE" dirty="0"/>
            </a:br>
            <a:r>
              <a:rPr lang="de-DE" dirty="0">
                <a:solidFill>
                  <a:schemeClr val="tx2"/>
                </a:solidFill>
              </a:rPr>
              <a:t>Tatsächlicher Zeitplan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2C8B-B14F-4D97-AF65-F5344CB8AC3E}" type="datetime2">
              <a:rPr lang="en-US" smtClean="0"/>
            </a:fld>
            <a:endParaRPr lang="de-DE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Danilo Bleul (m30698) u.a.</a:t>
            </a:r>
            <a:endParaRPr lang="de-DE"/>
          </a:p>
        </p:txBody>
      </p:sp>
      <p:pic>
        <p:nvPicPr>
          <p:cNvPr id="5" name="Bildplatzhalter 4" descr="C:\Users\danil\Pictures\Screenshots\Screenshot 2025-06-11 150012.pngScreenshot 2025-06-11 150012"/>
          <p:cNvPicPr>
            <a:picLocks noChangeAspect="1"/>
          </p:cNvPicPr>
          <p:nvPr>
            <p:ph type="pic" sz="quarter" idx="13"/>
          </p:nvPr>
        </p:nvPicPr>
        <p:blipFill>
          <a:blip r:embed="rId1"/>
          <a:srcRect l="187" r="187"/>
          <a:stretch>
            <a:fillRect/>
          </a:stretch>
        </p:blipFill>
        <p:spPr>
          <a:xfrm>
            <a:off x="767715" y="1442720"/>
            <a:ext cx="9612630" cy="4234180"/>
          </a:xfrm>
          <a:prstGeom prst="rect">
            <a:avLst/>
          </a:prstGeom>
        </p:spPr>
      </p:pic>
      <p:sp>
        <p:nvSpPr>
          <p:cNvPr id="6" name="Textplatzhalt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Tatsächlicher Zeitplan (eigenes Material) </a:t>
            </a:r>
            <a:endParaRPr lang="de-DE" dirty="0"/>
          </a:p>
        </p:txBody>
      </p:sp>
      <p:pic>
        <p:nvPicPr>
          <p:cNvPr id="8" name="Bild 7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810" y="0"/>
            <a:ext cx="1774190" cy="1774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ym typeface="+mn-ea"/>
              </a:rPr>
              <a:t>3.	</a:t>
            </a:r>
            <a:r>
              <a:rPr lang="de-DE" dirty="0" smtClean="0">
                <a:sym typeface="+mn-ea"/>
              </a:rPr>
              <a:t>Systemarchitektur</a:t>
            </a:r>
            <a:br>
              <a:rPr lang="de-DE" dirty="0" smtClean="0">
                <a:sym typeface="+mn-ea"/>
              </a:rPr>
            </a:br>
            <a:r>
              <a:rPr lang="de-DE" dirty="0" smtClean="0">
                <a:solidFill>
                  <a:schemeClr val="tx2"/>
                </a:solidFill>
                <a:sym typeface="+mn-ea"/>
              </a:rPr>
              <a:t>Controller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2C8B-B14F-4D97-AF65-F5344CB8AC3E}" type="datetime2">
              <a:rPr lang="en-US" smtClean="0"/>
            </a:fld>
            <a:endParaRPr lang="de-DE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Danilo Bleul (m30698) u.a.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Der AirAlert Controller, Version 1 (eigenes Material)</a:t>
            </a:r>
            <a:endParaRPr lang="de-DE" dirty="0"/>
          </a:p>
        </p:txBody>
      </p:sp>
      <p:pic>
        <p:nvPicPr>
          <p:cNvPr id="8" name="Bild 7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17810" y="0"/>
            <a:ext cx="1774190" cy="1774190"/>
          </a:xfrm>
          <a:prstGeom prst="rect">
            <a:avLst/>
          </a:prstGeom>
        </p:spPr>
      </p:pic>
      <p:pic>
        <p:nvPicPr>
          <p:cNvPr id="5" name="Bild 4" descr="Picsart_25-06-12_09-11-40-172"/>
          <p:cNvPicPr>
            <a:picLocks noChangeAspect="1"/>
          </p:cNvPicPr>
          <p:nvPr/>
        </p:nvPicPr>
        <p:blipFill>
          <a:blip r:embed="rId2">
            <a:lum bright="30000"/>
          </a:blip>
          <a:stretch>
            <a:fillRect/>
          </a:stretch>
        </p:blipFill>
        <p:spPr>
          <a:xfrm>
            <a:off x="7117715" y="2847340"/>
            <a:ext cx="2288540" cy="2807970"/>
          </a:xfrm>
          <a:prstGeom prst="rect">
            <a:avLst/>
          </a:prstGeom>
        </p:spPr>
      </p:pic>
      <p:pic>
        <p:nvPicPr>
          <p:cNvPr id="7" name="Bild 6" descr="Picsart_25-06-12_09-12-49-268"/>
          <p:cNvPicPr>
            <a:picLocks noChangeAspect="1"/>
          </p:cNvPicPr>
          <p:nvPr/>
        </p:nvPicPr>
        <p:blipFill>
          <a:blip r:embed="rId3">
            <a:lum bright="30000"/>
          </a:blip>
          <a:stretch>
            <a:fillRect/>
          </a:stretch>
        </p:blipFill>
        <p:spPr>
          <a:xfrm>
            <a:off x="4730115" y="2847340"/>
            <a:ext cx="2387600" cy="2805430"/>
          </a:xfrm>
          <a:prstGeom prst="rect">
            <a:avLst/>
          </a:prstGeom>
        </p:spPr>
      </p:pic>
      <p:pic>
        <p:nvPicPr>
          <p:cNvPr id="10" name="Bild 9" descr="Picsart_25-06-12_09-14-58-679"/>
          <p:cNvPicPr>
            <a:picLocks noChangeAspect="1"/>
          </p:cNvPicPr>
          <p:nvPr/>
        </p:nvPicPr>
        <p:blipFill>
          <a:blip r:embed="rId4">
            <a:lum bright="30000"/>
          </a:blip>
          <a:stretch>
            <a:fillRect/>
          </a:stretch>
        </p:blipFill>
        <p:spPr>
          <a:xfrm>
            <a:off x="9408795" y="2850515"/>
            <a:ext cx="2688590" cy="2804795"/>
          </a:xfrm>
          <a:prstGeom prst="rect">
            <a:avLst/>
          </a:prstGeom>
        </p:spPr>
      </p:pic>
      <p:pic>
        <p:nvPicPr>
          <p:cNvPr id="11" name="Bild 10" descr="Picsart_25-06-12_09-16-47-28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455" y="2125345"/>
            <a:ext cx="3794760" cy="3527425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ym typeface="+mn-ea"/>
              </a:rPr>
              <a:t>3.	</a:t>
            </a:r>
            <a:r>
              <a:rPr lang="de-DE" dirty="0" smtClean="0">
                <a:sym typeface="+mn-ea"/>
              </a:rPr>
              <a:t>Systemarchitektur</a:t>
            </a:r>
            <a:br>
              <a:rPr lang="de-DE" dirty="0" smtClean="0">
                <a:sym typeface="+mn-ea"/>
              </a:rPr>
            </a:br>
            <a:r>
              <a:rPr lang="de-DE" dirty="0" smtClean="0">
                <a:solidFill>
                  <a:schemeClr val="tx2"/>
                </a:solidFill>
                <a:sym typeface="+mn-ea"/>
              </a:rPr>
              <a:t>Controller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2C8B-B14F-4D97-AF65-F5344CB8AC3E}" type="datetime2">
              <a:rPr lang="en-US" smtClean="0"/>
            </a:fld>
            <a:endParaRPr lang="de-DE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Danilo Bleul (m30698) u.a.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Der AirAlert Controller, Version 1. Schaltplan (eigenes Material)</a:t>
            </a:r>
            <a:endParaRPr lang="de-DE" dirty="0"/>
          </a:p>
        </p:txBody>
      </p:sp>
      <p:pic>
        <p:nvPicPr>
          <p:cNvPr id="8" name="Bild 7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17810" y="0"/>
            <a:ext cx="1774190" cy="1774190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5" y="1529715"/>
            <a:ext cx="9650095" cy="4101465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184515" y="2493010"/>
            <a:ext cx="2240915" cy="22815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ym typeface="+mn-ea"/>
              </a:rPr>
              <a:t>3.	</a:t>
            </a:r>
            <a:r>
              <a:rPr lang="de-DE" dirty="0" smtClean="0">
                <a:sym typeface="+mn-ea"/>
              </a:rPr>
              <a:t>Systemarchitektur</a:t>
            </a:r>
            <a:br>
              <a:rPr lang="de-DE" dirty="0" smtClean="0">
                <a:sym typeface="+mn-ea"/>
              </a:rPr>
            </a:br>
            <a:r>
              <a:rPr lang="de-DE" dirty="0" smtClean="0">
                <a:solidFill>
                  <a:schemeClr val="tx2"/>
                </a:solidFill>
                <a:sym typeface="+mn-ea"/>
              </a:rPr>
              <a:t>Controller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2C8B-B14F-4D97-AF65-F5344CB8AC3E}" type="datetime2">
              <a:rPr lang="en-US" smtClean="0"/>
            </a:fld>
            <a:endParaRPr lang="de-DE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Danilo Bleul (m30698) u.a.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Der AirAlert Controller, Version 1. Schaltplan zur Expandierung (eigenes Material)</a:t>
            </a:r>
            <a:endParaRPr lang="de-DE" dirty="0"/>
          </a:p>
        </p:txBody>
      </p:sp>
      <p:pic>
        <p:nvPicPr>
          <p:cNvPr id="8" name="Bild 7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17810" y="0"/>
            <a:ext cx="1774190" cy="177419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55" y="1423035"/>
            <a:ext cx="8688070" cy="4273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SH">
  <a:themeElements>
    <a:clrScheme name="HSH FB AI">
      <a:dk1>
        <a:sysClr val="windowText" lastClr="000000"/>
      </a:dk1>
      <a:lt1>
        <a:sysClr val="window" lastClr="FFFFFF"/>
      </a:lt1>
      <a:dk2>
        <a:srgbClr val="96BEB4"/>
      </a:dk2>
      <a:lt2>
        <a:srgbClr val="EBEBEB"/>
      </a:lt2>
      <a:accent1>
        <a:srgbClr val="AAAA91"/>
      </a:accent1>
      <a:accent2>
        <a:srgbClr val="F0E164"/>
      </a:accent2>
      <a:accent3>
        <a:srgbClr val="C8D27D"/>
      </a:accent3>
      <a:accent4>
        <a:srgbClr val="96BEB4"/>
      </a:accent4>
      <a:accent5>
        <a:srgbClr val="8C8C8C"/>
      </a:accent5>
      <a:accent6>
        <a:srgbClr val="000000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2917</Words>
  <Application>WPS Presentation</Application>
  <PresentationFormat>Breitbild</PresentationFormat>
  <Paragraphs>183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Arial</vt:lpstr>
      <vt:lpstr>SimSun</vt:lpstr>
      <vt:lpstr>Wingdings</vt:lpstr>
      <vt:lpstr>Calibri</vt:lpstr>
      <vt:lpstr>Microsoft YaHei</vt:lpstr>
      <vt:lpstr>Arial Unicode MS</vt:lpstr>
      <vt:lpstr>HSH</vt:lpstr>
      <vt:lpstr>PowerPoint 演示文稿</vt:lpstr>
      <vt:lpstr>AirAlert Lösung zur Luftqualitätsmessung</vt:lpstr>
      <vt:lpstr>Gliederung Präsentationsbestandteile</vt:lpstr>
      <vt:lpstr>1.	Projektidee und Lösung Zustandekommen des Projektthemas</vt:lpstr>
      <vt:lpstr>2.	Zeitpläne und Vergleich Ursprünglicher Zeitplan</vt:lpstr>
      <vt:lpstr>2.	Zeitpläne und Vergleich Tatsächlicher Zeitplan</vt:lpstr>
      <vt:lpstr>3.	Systemarchitektur Controller</vt:lpstr>
      <vt:lpstr>3.	Systemarchitektur Controller</vt:lpstr>
      <vt:lpstr>3.	Systemarchitektur Controller</vt:lpstr>
      <vt:lpstr>3.	Systemarchitektur Frontend - Internetseite</vt:lpstr>
      <vt:lpstr>3.	Systemarchitektur Frontend - Internetseite</vt:lpstr>
      <vt:lpstr>3.	Systemarchitektur Global</vt:lpstr>
      <vt:lpstr>PowerPoint 演示文稿</vt:lpstr>
      <vt:lpstr>PowerPoint 演示文稿</vt:lpstr>
      <vt:lpstr>Funktionserweiterungen ...im Fall einer Weiterentwicklung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 in 38 Pt Bold</dc:title>
  <dc:creator>Windows-Benutzer</dc:creator>
  <cp:lastModifiedBy>mensch vomplanet</cp:lastModifiedBy>
  <cp:revision>62</cp:revision>
  <dcterms:created xsi:type="dcterms:W3CDTF">2017-10-24T08:58:00Z</dcterms:created>
  <dcterms:modified xsi:type="dcterms:W3CDTF">2025-06-17T13:57:19Z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D694C9565A2B4EF4B9E5ADCD12FD4B58_11</vt:lpwstr>
  </property>
  <property fmtid="{D5CDD505-2E9C-101B-9397-08002B2CF9AE}" pid="3" name="KSOProductBuildVer">
    <vt:lpwstr>1031-12.2.0.21546</vt:lpwstr>
  </property>
</Properties>
</file>